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4" r:id="rId1"/>
  </p:sldMasterIdLst>
  <p:notesMasterIdLst>
    <p:notesMasterId r:id="rId31"/>
  </p:notesMasterIdLst>
  <p:sldIdLst>
    <p:sldId id="256" r:id="rId2"/>
    <p:sldId id="270" r:id="rId3"/>
    <p:sldId id="260" r:id="rId4"/>
    <p:sldId id="263" r:id="rId5"/>
    <p:sldId id="273" r:id="rId6"/>
    <p:sldId id="264" r:id="rId7"/>
    <p:sldId id="274" r:id="rId8"/>
    <p:sldId id="292" r:id="rId9"/>
    <p:sldId id="265" r:id="rId10"/>
    <p:sldId id="271" r:id="rId11"/>
    <p:sldId id="275" r:id="rId12"/>
    <p:sldId id="293" r:id="rId13"/>
    <p:sldId id="261" r:id="rId14"/>
    <p:sldId id="291" r:id="rId15"/>
    <p:sldId id="294" r:id="rId16"/>
    <p:sldId id="289" r:id="rId17"/>
    <p:sldId id="277" r:id="rId18"/>
    <p:sldId id="278" r:id="rId19"/>
    <p:sldId id="276" r:id="rId20"/>
    <p:sldId id="279" r:id="rId21"/>
    <p:sldId id="280" r:id="rId22"/>
    <p:sldId id="281" r:id="rId23"/>
    <p:sldId id="282" r:id="rId24"/>
    <p:sldId id="283" r:id="rId25"/>
    <p:sldId id="288" r:id="rId26"/>
    <p:sldId id="285" r:id="rId27"/>
    <p:sldId id="284" r:id="rId28"/>
    <p:sldId id="287" r:id="rId29"/>
    <p:sldId id="268"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8542" autoAdjust="0"/>
  </p:normalViewPr>
  <p:slideViewPr>
    <p:cSldViewPr>
      <p:cViewPr>
        <p:scale>
          <a:sx n="90" d="100"/>
          <a:sy n="90" d="100"/>
        </p:scale>
        <p:origin x="-1002" y="-96"/>
      </p:cViewPr>
      <p:guideLst>
        <p:guide orient="horz" pos="2160"/>
        <p:guide pos="2880"/>
      </p:guideLst>
    </p:cSldViewPr>
  </p:slideViewPr>
  <p:outlineViewPr>
    <p:cViewPr>
      <p:scale>
        <a:sx n="33" d="100"/>
        <a:sy n="33" d="100"/>
      </p:scale>
      <p:origin x="42" y="115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95DC3C-5D9B-451E-9F37-6F6349546D6F}" type="datetimeFigureOut">
              <a:rPr lang="en-US" smtClean="0"/>
              <a:t>11/18/2022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8BE482-A539-4960-853A-4066092866F6}" type="slidenum">
              <a:rPr lang="en-US" smtClean="0"/>
              <a:t>‹#›</a:t>
            </a:fld>
            <a:endParaRPr lang="en-US" dirty="0"/>
          </a:p>
        </p:txBody>
      </p:sp>
    </p:spTree>
    <p:extLst>
      <p:ext uri="{BB962C8B-B14F-4D97-AF65-F5344CB8AC3E}">
        <p14:creationId xmlns:p14="http://schemas.microsoft.com/office/powerpoint/2010/main" val="296666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1</a:t>
            </a:fld>
            <a:endParaRPr lang="en-US" dirty="0"/>
          </a:p>
        </p:txBody>
      </p:sp>
    </p:spTree>
    <p:extLst>
      <p:ext uri="{BB962C8B-B14F-4D97-AF65-F5344CB8AC3E}">
        <p14:creationId xmlns:p14="http://schemas.microsoft.com/office/powerpoint/2010/main" val="1108218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F8BE482-A539-4960-853A-4066092866F6}" type="slidenum">
              <a:rPr lang="en-US" smtClean="0"/>
              <a:t>10</a:t>
            </a:fld>
            <a:endParaRPr lang="en-US"/>
          </a:p>
        </p:txBody>
      </p:sp>
    </p:spTree>
    <p:extLst>
      <p:ext uri="{BB962C8B-B14F-4D97-AF65-F5344CB8AC3E}">
        <p14:creationId xmlns:p14="http://schemas.microsoft.com/office/powerpoint/2010/main" val="515580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11</a:t>
            </a:fld>
            <a:endParaRPr lang="en-US" dirty="0"/>
          </a:p>
        </p:txBody>
      </p:sp>
    </p:spTree>
    <p:extLst>
      <p:ext uri="{BB962C8B-B14F-4D97-AF65-F5344CB8AC3E}">
        <p14:creationId xmlns:p14="http://schemas.microsoft.com/office/powerpoint/2010/main" val="1830374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12</a:t>
            </a:fld>
            <a:endParaRPr lang="en-US" dirty="0"/>
          </a:p>
        </p:txBody>
      </p:sp>
    </p:spTree>
    <p:extLst>
      <p:ext uri="{BB962C8B-B14F-4D97-AF65-F5344CB8AC3E}">
        <p14:creationId xmlns:p14="http://schemas.microsoft.com/office/powerpoint/2010/main" val="2998692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13</a:t>
            </a:fld>
            <a:endParaRPr lang="en-US"/>
          </a:p>
        </p:txBody>
      </p:sp>
    </p:spTree>
    <p:extLst>
      <p:ext uri="{BB962C8B-B14F-4D97-AF65-F5344CB8AC3E}">
        <p14:creationId xmlns:p14="http://schemas.microsoft.com/office/powerpoint/2010/main" val="356719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14</a:t>
            </a:fld>
            <a:endParaRPr lang="en-US" dirty="0"/>
          </a:p>
        </p:txBody>
      </p:sp>
    </p:spTree>
    <p:extLst>
      <p:ext uri="{BB962C8B-B14F-4D97-AF65-F5344CB8AC3E}">
        <p14:creationId xmlns:p14="http://schemas.microsoft.com/office/powerpoint/2010/main" val="3106971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15</a:t>
            </a:fld>
            <a:endParaRPr lang="en-US" dirty="0"/>
          </a:p>
        </p:txBody>
      </p:sp>
    </p:spTree>
    <p:extLst>
      <p:ext uri="{BB962C8B-B14F-4D97-AF65-F5344CB8AC3E}">
        <p14:creationId xmlns:p14="http://schemas.microsoft.com/office/powerpoint/2010/main" val="1803723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16</a:t>
            </a:fld>
            <a:endParaRPr lang="en-US" dirty="0"/>
          </a:p>
        </p:txBody>
      </p:sp>
    </p:spTree>
    <p:extLst>
      <p:ext uri="{BB962C8B-B14F-4D97-AF65-F5344CB8AC3E}">
        <p14:creationId xmlns:p14="http://schemas.microsoft.com/office/powerpoint/2010/main" val="176617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F8BE482-A539-4960-853A-4066092866F6}" type="slidenum">
              <a:rPr lang="en-US" smtClean="0"/>
              <a:t>17</a:t>
            </a:fld>
            <a:endParaRPr lang="en-US" dirty="0"/>
          </a:p>
        </p:txBody>
      </p:sp>
    </p:spTree>
    <p:extLst>
      <p:ext uri="{BB962C8B-B14F-4D97-AF65-F5344CB8AC3E}">
        <p14:creationId xmlns:p14="http://schemas.microsoft.com/office/powerpoint/2010/main" val="394160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18</a:t>
            </a:fld>
            <a:endParaRPr lang="en-US" dirty="0"/>
          </a:p>
        </p:txBody>
      </p:sp>
    </p:spTree>
    <p:extLst>
      <p:ext uri="{BB962C8B-B14F-4D97-AF65-F5344CB8AC3E}">
        <p14:creationId xmlns:p14="http://schemas.microsoft.com/office/powerpoint/2010/main" val="950092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F8BE482-A539-4960-853A-4066092866F6}" type="slidenum">
              <a:rPr lang="en-US" smtClean="0"/>
              <a:t>19</a:t>
            </a:fld>
            <a:endParaRPr lang="en-US" dirty="0"/>
          </a:p>
        </p:txBody>
      </p:sp>
    </p:spTree>
    <p:extLst>
      <p:ext uri="{BB962C8B-B14F-4D97-AF65-F5344CB8AC3E}">
        <p14:creationId xmlns:p14="http://schemas.microsoft.com/office/powerpoint/2010/main" val="296998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2</a:t>
            </a:fld>
            <a:endParaRPr lang="en-US"/>
          </a:p>
        </p:txBody>
      </p:sp>
    </p:spTree>
    <p:extLst>
      <p:ext uri="{BB962C8B-B14F-4D97-AF65-F5344CB8AC3E}">
        <p14:creationId xmlns:p14="http://schemas.microsoft.com/office/powerpoint/2010/main" val="1516440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20</a:t>
            </a:fld>
            <a:endParaRPr lang="en-US" dirty="0"/>
          </a:p>
        </p:txBody>
      </p:sp>
    </p:spTree>
    <p:extLst>
      <p:ext uri="{BB962C8B-B14F-4D97-AF65-F5344CB8AC3E}">
        <p14:creationId xmlns:p14="http://schemas.microsoft.com/office/powerpoint/2010/main" val="458105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21</a:t>
            </a:fld>
            <a:endParaRPr lang="en-US" dirty="0"/>
          </a:p>
        </p:txBody>
      </p:sp>
    </p:spTree>
    <p:extLst>
      <p:ext uri="{BB962C8B-B14F-4D97-AF65-F5344CB8AC3E}">
        <p14:creationId xmlns:p14="http://schemas.microsoft.com/office/powerpoint/2010/main" val="170592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22</a:t>
            </a:fld>
            <a:endParaRPr lang="en-US" dirty="0"/>
          </a:p>
        </p:txBody>
      </p:sp>
    </p:spTree>
    <p:extLst>
      <p:ext uri="{BB962C8B-B14F-4D97-AF65-F5344CB8AC3E}">
        <p14:creationId xmlns:p14="http://schemas.microsoft.com/office/powerpoint/2010/main" val="2654125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23</a:t>
            </a:fld>
            <a:endParaRPr lang="en-US" dirty="0"/>
          </a:p>
        </p:txBody>
      </p:sp>
    </p:spTree>
    <p:extLst>
      <p:ext uri="{BB962C8B-B14F-4D97-AF65-F5344CB8AC3E}">
        <p14:creationId xmlns:p14="http://schemas.microsoft.com/office/powerpoint/2010/main" val="1650016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observed the feature importance</a:t>
            </a:r>
            <a:r>
              <a:rPr lang="en-US" baseline="0" dirty="0" smtClean="0"/>
              <a:t> in the LASSO regression model – City Mumbai, Furnishing status- furnished, Point of contact by agent has more influence in predicting the house rent.</a:t>
            </a:r>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24</a:t>
            </a:fld>
            <a:endParaRPr lang="en-US" dirty="0"/>
          </a:p>
        </p:txBody>
      </p:sp>
    </p:spTree>
    <p:extLst>
      <p:ext uri="{BB962C8B-B14F-4D97-AF65-F5344CB8AC3E}">
        <p14:creationId xmlns:p14="http://schemas.microsoft.com/office/powerpoint/2010/main" val="4169223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mn-lt"/>
            </a:endParaRPr>
          </a:p>
        </p:txBody>
      </p:sp>
      <p:sp>
        <p:nvSpPr>
          <p:cNvPr id="4" name="Slide Number Placeholder 3"/>
          <p:cNvSpPr>
            <a:spLocks noGrp="1"/>
          </p:cNvSpPr>
          <p:nvPr>
            <p:ph type="sldNum" sz="quarter" idx="10"/>
          </p:nvPr>
        </p:nvSpPr>
        <p:spPr/>
        <p:txBody>
          <a:bodyPr/>
          <a:lstStyle/>
          <a:p>
            <a:fld id="{6F8BE482-A539-4960-853A-4066092866F6}" type="slidenum">
              <a:rPr lang="en-US" smtClean="0"/>
              <a:t>27</a:t>
            </a:fld>
            <a:endParaRPr lang="en-US" dirty="0"/>
          </a:p>
        </p:txBody>
      </p:sp>
    </p:spTree>
    <p:extLst>
      <p:ext uri="{BB962C8B-B14F-4D97-AF65-F5344CB8AC3E}">
        <p14:creationId xmlns:p14="http://schemas.microsoft.com/office/powerpoint/2010/main" val="79779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3</a:t>
            </a:fld>
            <a:endParaRPr lang="en-US"/>
          </a:p>
        </p:txBody>
      </p:sp>
    </p:spTree>
    <p:extLst>
      <p:ext uri="{BB962C8B-B14F-4D97-AF65-F5344CB8AC3E}">
        <p14:creationId xmlns:p14="http://schemas.microsoft.com/office/powerpoint/2010/main" val="97560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F8BE482-A539-4960-853A-4066092866F6}" type="slidenum">
              <a:rPr lang="en-US" smtClean="0"/>
              <a:t>4</a:t>
            </a:fld>
            <a:endParaRPr lang="en-US" dirty="0"/>
          </a:p>
        </p:txBody>
      </p:sp>
    </p:spTree>
    <p:extLst>
      <p:ext uri="{BB962C8B-B14F-4D97-AF65-F5344CB8AC3E}">
        <p14:creationId xmlns:p14="http://schemas.microsoft.com/office/powerpoint/2010/main" val="636411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5</a:t>
            </a:fld>
            <a:endParaRPr lang="en-US" dirty="0"/>
          </a:p>
        </p:txBody>
      </p:sp>
    </p:spTree>
    <p:extLst>
      <p:ext uri="{BB962C8B-B14F-4D97-AF65-F5344CB8AC3E}">
        <p14:creationId xmlns:p14="http://schemas.microsoft.com/office/powerpoint/2010/main" val="2408705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6</a:t>
            </a:fld>
            <a:endParaRPr lang="en-US" dirty="0"/>
          </a:p>
        </p:txBody>
      </p:sp>
    </p:spTree>
    <p:extLst>
      <p:ext uri="{BB962C8B-B14F-4D97-AF65-F5344CB8AC3E}">
        <p14:creationId xmlns:p14="http://schemas.microsoft.com/office/powerpoint/2010/main" val="1843511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7</a:t>
            </a:fld>
            <a:endParaRPr lang="en-US" dirty="0"/>
          </a:p>
        </p:txBody>
      </p:sp>
    </p:spTree>
    <p:extLst>
      <p:ext uri="{BB962C8B-B14F-4D97-AF65-F5344CB8AC3E}">
        <p14:creationId xmlns:p14="http://schemas.microsoft.com/office/powerpoint/2010/main" val="2099343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F8BE482-A539-4960-853A-4066092866F6}" type="slidenum">
              <a:rPr lang="en-US" smtClean="0"/>
              <a:t>8</a:t>
            </a:fld>
            <a:endParaRPr lang="en-US" dirty="0"/>
          </a:p>
        </p:txBody>
      </p:sp>
    </p:spTree>
    <p:extLst>
      <p:ext uri="{BB962C8B-B14F-4D97-AF65-F5344CB8AC3E}">
        <p14:creationId xmlns:p14="http://schemas.microsoft.com/office/powerpoint/2010/main" val="1406831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E482-A539-4960-853A-4066092866F6}" type="slidenum">
              <a:rPr lang="en-US" smtClean="0"/>
              <a:t>9</a:t>
            </a:fld>
            <a:endParaRPr lang="en-US" dirty="0"/>
          </a:p>
        </p:txBody>
      </p:sp>
    </p:spTree>
    <p:extLst>
      <p:ext uri="{BB962C8B-B14F-4D97-AF65-F5344CB8AC3E}">
        <p14:creationId xmlns:p14="http://schemas.microsoft.com/office/powerpoint/2010/main" val="922956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FDD4AB-BD53-4C17-B1D7-9D601D851C56}"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BC942B-FB5B-4B58-9ADE-99B9F6C24EDB}" type="slidenum">
              <a:rPr lang="en-US" smtClean="0"/>
              <a:t>‹#›</a:t>
            </a:fld>
            <a:endParaRPr lang="en-US" dirty="0"/>
          </a:p>
        </p:txBody>
      </p:sp>
    </p:spTree>
    <p:extLst>
      <p:ext uri="{BB962C8B-B14F-4D97-AF65-F5344CB8AC3E}">
        <p14:creationId xmlns:p14="http://schemas.microsoft.com/office/powerpoint/2010/main" val="4016821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FDD4AB-BD53-4C17-B1D7-9D601D851C56}"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BC942B-FB5B-4B58-9ADE-99B9F6C24EDB}" type="slidenum">
              <a:rPr lang="en-US" smtClean="0"/>
              <a:t>‹#›</a:t>
            </a:fld>
            <a:endParaRPr lang="en-US" dirty="0"/>
          </a:p>
        </p:txBody>
      </p:sp>
    </p:spTree>
    <p:extLst>
      <p:ext uri="{BB962C8B-B14F-4D97-AF65-F5344CB8AC3E}">
        <p14:creationId xmlns:p14="http://schemas.microsoft.com/office/powerpoint/2010/main" val="1902328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FDD4AB-BD53-4C17-B1D7-9D601D851C56}"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BC942B-FB5B-4B58-9ADE-99B9F6C24EDB}" type="slidenum">
              <a:rPr lang="en-US" smtClean="0"/>
              <a:t>‹#›</a:t>
            </a:fld>
            <a:endParaRPr lang="en-US" dirty="0"/>
          </a:p>
        </p:txBody>
      </p:sp>
    </p:spTree>
    <p:extLst>
      <p:ext uri="{BB962C8B-B14F-4D97-AF65-F5344CB8AC3E}">
        <p14:creationId xmlns:p14="http://schemas.microsoft.com/office/powerpoint/2010/main" val="2954402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FDD4AB-BD53-4C17-B1D7-9D601D851C56}"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BC942B-FB5B-4B58-9ADE-99B9F6C24EDB}" type="slidenum">
              <a:rPr lang="en-US" smtClean="0"/>
              <a:t>‹#›</a:t>
            </a:fld>
            <a:endParaRPr lang="en-US" dirty="0"/>
          </a:p>
        </p:txBody>
      </p:sp>
    </p:spTree>
    <p:extLst>
      <p:ext uri="{BB962C8B-B14F-4D97-AF65-F5344CB8AC3E}">
        <p14:creationId xmlns:p14="http://schemas.microsoft.com/office/powerpoint/2010/main" val="550982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FDD4AB-BD53-4C17-B1D7-9D601D851C56}"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BC942B-FB5B-4B58-9ADE-99B9F6C24EDB}" type="slidenum">
              <a:rPr lang="en-US" smtClean="0"/>
              <a:t>‹#›</a:t>
            </a:fld>
            <a:endParaRPr lang="en-US" dirty="0"/>
          </a:p>
        </p:txBody>
      </p:sp>
    </p:spTree>
    <p:extLst>
      <p:ext uri="{BB962C8B-B14F-4D97-AF65-F5344CB8AC3E}">
        <p14:creationId xmlns:p14="http://schemas.microsoft.com/office/powerpoint/2010/main" val="4127260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FDD4AB-BD53-4C17-B1D7-9D601D851C56}" type="datetimeFigureOut">
              <a:rPr lang="en-US" smtClean="0"/>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BC942B-FB5B-4B58-9ADE-99B9F6C24EDB}" type="slidenum">
              <a:rPr lang="en-US" smtClean="0"/>
              <a:t>‹#›</a:t>
            </a:fld>
            <a:endParaRPr lang="en-US" dirty="0"/>
          </a:p>
        </p:txBody>
      </p:sp>
    </p:spTree>
    <p:extLst>
      <p:ext uri="{BB962C8B-B14F-4D97-AF65-F5344CB8AC3E}">
        <p14:creationId xmlns:p14="http://schemas.microsoft.com/office/powerpoint/2010/main" val="422650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FDD4AB-BD53-4C17-B1D7-9D601D851C56}" type="datetimeFigureOut">
              <a:rPr lang="en-US" smtClean="0"/>
              <a:t>11/18/2022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BC942B-FB5B-4B58-9ADE-99B9F6C24EDB}" type="slidenum">
              <a:rPr lang="en-US" smtClean="0"/>
              <a:t>‹#›</a:t>
            </a:fld>
            <a:endParaRPr lang="en-US" dirty="0"/>
          </a:p>
        </p:txBody>
      </p:sp>
    </p:spTree>
    <p:extLst>
      <p:ext uri="{BB962C8B-B14F-4D97-AF65-F5344CB8AC3E}">
        <p14:creationId xmlns:p14="http://schemas.microsoft.com/office/powerpoint/2010/main" val="2028009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FDD4AB-BD53-4C17-B1D7-9D601D851C56}" type="datetimeFigureOut">
              <a:rPr lang="en-US" smtClean="0"/>
              <a:t>11/18/2022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BC942B-FB5B-4B58-9ADE-99B9F6C24EDB}" type="slidenum">
              <a:rPr lang="en-US" smtClean="0"/>
              <a:t>‹#›</a:t>
            </a:fld>
            <a:endParaRPr lang="en-US" dirty="0"/>
          </a:p>
        </p:txBody>
      </p:sp>
    </p:spTree>
    <p:extLst>
      <p:ext uri="{BB962C8B-B14F-4D97-AF65-F5344CB8AC3E}">
        <p14:creationId xmlns:p14="http://schemas.microsoft.com/office/powerpoint/2010/main" val="158224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FDD4AB-BD53-4C17-B1D7-9D601D851C56}" type="datetimeFigureOut">
              <a:rPr lang="en-US" smtClean="0"/>
              <a:t>11/18/2022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BC942B-FB5B-4B58-9ADE-99B9F6C24EDB}" type="slidenum">
              <a:rPr lang="en-US" smtClean="0"/>
              <a:t>‹#›</a:t>
            </a:fld>
            <a:endParaRPr lang="en-US" dirty="0"/>
          </a:p>
        </p:txBody>
      </p:sp>
    </p:spTree>
    <p:extLst>
      <p:ext uri="{BB962C8B-B14F-4D97-AF65-F5344CB8AC3E}">
        <p14:creationId xmlns:p14="http://schemas.microsoft.com/office/powerpoint/2010/main" val="2299460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FDD4AB-BD53-4C17-B1D7-9D601D851C56}" type="datetimeFigureOut">
              <a:rPr lang="en-US" smtClean="0"/>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BC942B-FB5B-4B58-9ADE-99B9F6C24EDB}" type="slidenum">
              <a:rPr lang="en-US" smtClean="0"/>
              <a:t>‹#›</a:t>
            </a:fld>
            <a:endParaRPr lang="en-US" dirty="0"/>
          </a:p>
        </p:txBody>
      </p:sp>
    </p:spTree>
    <p:extLst>
      <p:ext uri="{BB962C8B-B14F-4D97-AF65-F5344CB8AC3E}">
        <p14:creationId xmlns:p14="http://schemas.microsoft.com/office/powerpoint/2010/main" val="1123023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FDD4AB-BD53-4C17-B1D7-9D601D851C56}" type="datetimeFigureOut">
              <a:rPr lang="en-US" smtClean="0"/>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BC942B-FB5B-4B58-9ADE-99B9F6C24EDB}" type="slidenum">
              <a:rPr lang="en-US" smtClean="0"/>
              <a:t>‹#›</a:t>
            </a:fld>
            <a:endParaRPr lang="en-US" dirty="0"/>
          </a:p>
        </p:txBody>
      </p:sp>
    </p:spTree>
    <p:extLst>
      <p:ext uri="{BB962C8B-B14F-4D97-AF65-F5344CB8AC3E}">
        <p14:creationId xmlns:p14="http://schemas.microsoft.com/office/powerpoint/2010/main" val="360669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FDD4AB-BD53-4C17-B1D7-9D601D851C56}" type="datetimeFigureOut">
              <a:rPr lang="en-US" smtClean="0"/>
              <a:t>11/18/2022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C942B-FB5B-4B58-9ADE-99B9F6C24EDB}" type="slidenum">
              <a:rPr lang="en-US" smtClean="0"/>
              <a:t>‹#›</a:t>
            </a:fld>
            <a:endParaRPr lang="en-US" dirty="0"/>
          </a:p>
        </p:txBody>
      </p:sp>
    </p:spTree>
    <p:extLst>
      <p:ext uri="{BB962C8B-B14F-4D97-AF65-F5344CB8AC3E}">
        <p14:creationId xmlns:p14="http://schemas.microsoft.com/office/powerpoint/2010/main" val="2747105607"/>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wav"/><Relationship Id="rId1" Type="http://schemas.microsoft.com/office/2007/relationships/media" Target="../media/media19.wav"/><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wav"/><Relationship Id="rId1" Type="http://schemas.microsoft.com/office/2007/relationships/media" Target="../media/media23.wav"/><Relationship Id="rId5" Type="http://schemas.openxmlformats.org/officeDocument/2006/relationships/image" Target="../media/image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av"/><Relationship Id="rId1" Type="http://schemas.microsoft.com/office/2007/relationships/media" Target="../media/media27.wav"/><Relationship Id="rId5" Type="http://schemas.openxmlformats.org/officeDocument/2006/relationships/image" Target="../media/image6.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8" Type="http://schemas.openxmlformats.org/officeDocument/2006/relationships/hyperlink" Target="https://medium.com/analytics-vidhya/hyperparameter-tuning-in-linear-regression-e0e0f1f968a1" TargetMode="External"/><Relationship Id="rId3" Type="http://schemas.openxmlformats.org/officeDocument/2006/relationships/slideLayout" Target="../slideLayouts/slideLayout2.xml"/><Relationship Id="rId7" Type="http://schemas.openxmlformats.org/officeDocument/2006/relationships/hyperlink" Target="https://towardsdatascience.com/feature-selection-in-machine-learning-using-lasso-regression-7809c7c2771a" TargetMode="External"/><Relationship Id="rId12" Type="http://schemas.openxmlformats.org/officeDocument/2006/relationships/image" Target="../media/image6.png"/><Relationship Id="rId2" Type="http://schemas.openxmlformats.org/officeDocument/2006/relationships/audio" Target="../media/media28.wav"/><Relationship Id="rId1" Type="http://schemas.microsoft.com/office/2007/relationships/media" Target="../media/media28.wav"/><Relationship Id="rId6" Type="http://schemas.openxmlformats.org/officeDocument/2006/relationships/hyperlink" Target="https://inria.github.io/scikit-learn-mooc/python_scripts/dev_features_importance.html" TargetMode="External"/><Relationship Id="rId11" Type="http://schemas.openxmlformats.org/officeDocument/2006/relationships/hyperlink" Target="https://www.businesswire.com/news/home/20211027005747/en/India-Rental-Housing-Markets-Competition-Forecast-Opportunities-FY2027---ResearchAndMarkets.com" TargetMode="External"/><Relationship Id="rId5" Type="http://schemas.openxmlformats.org/officeDocument/2006/relationships/hyperlink" Target="https://www.sv-europe.com/crisp-dm-methodology/" TargetMode="External"/><Relationship Id="rId10" Type="http://schemas.openxmlformats.org/officeDocument/2006/relationships/hyperlink" Target="https://medium.com/analytics-vidhya/pairplot-visualization-16325cd725e6#:~:text=Pair%20plot%20is%20used%20to,separation%20in%20our%20data%2Dset" TargetMode="External"/><Relationship Id="rId4" Type="http://schemas.openxmlformats.org/officeDocument/2006/relationships/hyperlink" Target="https://realty.economictimes.indiatimes.com/news/residential/indian-rental-housing-searches-grew-84-4-in-q2-2022-magicbricks/93351280" TargetMode="External"/><Relationship Id="rId9" Type="http://schemas.openxmlformats.org/officeDocument/2006/relationships/hyperlink" Target="https://infonomics-society.org/wp-content/uploads/iji/published-papers/volume-8-2015/A-Case-Study-of-Evaluating-Job-Readiness-with-Data-Mining-Tools-and-CRISP-DM-Methodology.pdf"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9.wav"/><Relationship Id="rId1" Type="http://schemas.microsoft.com/office/2007/relationships/media" Target="../media/media29.wav"/><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2133600"/>
          </a:xfrm>
        </p:spPr>
        <p:txBody>
          <a:bodyPr>
            <a:normAutofit fontScale="90000"/>
          </a:bodyPr>
          <a:lstStyle/>
          <a:p>
            <a:r>
              <a:rPr lang="en-US" sz="5400" b="1" dirty="0" smtClean="0">
                <a:solidFill>
                  <a:srgbClr val="0070C0"/>
                </a:solidFill>
                <a:latin typeface="Segoe Print" pitchFamily="2" charset="0"/>
              </a:rPr>
              <a:t>HOUSE RENT PREDICTION ANALYSIS</a:t>
            </a:r>
            <a:r>
              <a:rPr lang="en-US" sz="3200" b="1" dirty="0" smtClean="0">
                <a:solidFill>
                  <a:srgbClr val="0070C0"/>
                </a:solidFill>
                <a:latin typeface="Segoe Print" pitchFamily="2" charset="0"/>
              </a:rPr>
              <a:t/>
            </a:r>
            <a:br>
              <a:rPr lang="en-US" sz="3200" b="1" dirty="0" smtClean="0">
                <a:solidFill>
                  <a:srgbClr val="0070C0"/>
                </a:solidFill>
                <a:latin typeface="Segoe Print" pitchFamily="2" charset="0"/>
              </a:rPr>
            </a:br>
            <a:endParaRPr lang="en-US" sz="3200" b="1" dirty="0">
              <a:solidFill>
                <a:srgbClr val="0070C0"/>
              </a:solidFill>
              <a:latin typeface="Segoe Print" pitchFamily="2" charset="0"/>
            </a:endParaRPr>
          </a:p>
        </p:txBody>
      </p:sp>
      <p:sp>
        <p:nvSpPr>
          <p:cNvPr id="3" name="Subtitle 2"/>
          <p:cNvSpPr>
            <a:spLocks noGrp="1"/>
          </p:cNvSpPr>
          <p:nvPr>
            <p:ph type="subTitle" idx="1"/>
          </p:nvPr>
        </p:nvSpPr>
        <p:spPr>
          <a:xfrm>
            <a:off x="1371600" y="3556000"/>
            <a:ext cx="6705600" cy="1854199"/>
          </a:xfrm>
        </p:spPr>
        <p:txBody>
          <a:bodyPr>
            <a:normAutofit fontScale="25000" lnSpcReduction="20000"/>
          </a:bodyPr>
          <a:lstStyle/>
          <a:p>
            <a:r>
              <a:rPr lang="en-US" sz="8000" b="1" dirty="0" err="1" smtClean="0">
                <a:solidFill>
                  <a:srgbClr val="0070C0"/>
                </a:solidFill>
                <a:latin typeface="Segoe Print" pitchFamily="2" charset="0"/>
              </a:rPr>
              <a:t>Sucharitha</a:t>
            </a:r>
            <a:r>
              <a:rPr lang="en-US" sz="8000" b="1" dirty="0" smtClean="0">
                <a:solidFill>
                  <a:srgbClr val="0070C0"/>
                </a:solidFill>
                <a:latin typeface="Segoe Print" pitchFamily="2" charset="0"/>
              </a:rPr>
              <a:t> </a:t>
            </a:r>
            <a:r>
              <a:rPr lang="en-US" sz="8000" b="1" dirty="0" err="1" smtClean="0">
                <a:solidFill>
                  <a:srgbClr val="0070C0"/>
                </a:solidFill>
                <a:latin typeface="Segoe Print" pitchFamily="2" charset="0"/>
              </a:rPr>
              <a:t>Puppala</a:t>
            </a:r>
            <a:endParaRPr lang="en-US" sz="8000" b="1" dirty="0" smtClean="0">
              <a:solidFill>
                <a:srgbClr val="0070C0"/>
              </a:solidFill>
              <a:latin typeface="Segoe Print" pitchFamily="2" charset="0"/>
            </a:endParaRPr>
          </a:p>
          <a:p>
            <a:r>
              <a:rPr lang="en-US" sz="8000" b="1" dirty="0" smtClean="0">
                <a:solidFill>
                  <a:srgbClr val="0070C0"/>
                </a:solidFill>
                <a:latin typeface="Segoe Print" pitchFamily="2" charset="0"/>
              </a:rPr>
              <a:t>Data Science, Bellevue University.</a:t>
            </a:r>
          </a:p>
          <a:p>
            <a:r>
              <a:rPr lang="en-US" sz="8000" b="1" dirty="0">
                <a:solidFill>
                  <a:srgbClr val="0070C0"/>
                </a:solidFill>
                <a:latin typeface="Segoe Print" pitchFamily="2" charset="0"/>
              </a:rPr>
              <a:t>DSC630-T302 Predictive Analytics (2231-1)</a:t>
            </a:r>
          </a:p>
          <a:p>
            <a:r>
              <a:rPr lang="en-US" sz="8000" b="1" dirty="0" smtClean="0">
                <a:solidFill>
                  <a:srgbClr val="0070C0"/>
                </a:solidFill>
                <a:latin typeface="Segoe Print" pitchFamily="2" charset="0"/>
              </a:rPr>
              <a:t>Professor </a:t>
            </a:r>
            <a:r>
              <a:rPr lang="en-US" sz="8000" b="1" dirty="0">
                <a:solidFill>
                  <a:srgbClr val="0070C0"/>
                </a:solidFill>
                <a:latin typeface="Segoe Print" pitchFamily="2" charset="0"/>
              </a:rPr>
              <a:t>Andrew </a:t>
            </a:r>
            <a:r>
              <a:rPr lang="en-US" sz="8000" b="1" dirty="0" err="1">
                <a:solidFill>
                  <a:srgbClr val="0070C0"/>
                </a:solidFill>
                <a:latin typeface="Segoe Print" pitchFamily="2" charset="0"/>
              </a:rPr>
              <a:t>Hua</a:t>
            </a:r>
            <a:r>
              <a:rPr lang="en-US" sz="8000" b="1" dirty="0" smtClean="0">
                <a:solidFill>
                  <a:srgbClr val="0070C0"/>
                </a:solidFill>
                <a:latin typeface="Segoe Print" pitchFamily="2" charset="0"/>
              </a:rPr>
              <a:t>.</a:t>
            </a:r>
          </a:p>
          <a:p>
            <a:r>
              <a:rPr lang="en-US" sz="8000" b="1" dirty="0" smtClean="0">
                <a:solidFill>
                  <a:srgbClr val="0070C0"/>
                </a:solidFill>
                <a:latin typeface="Segoe Print" pitchFamily="2" charset="0"/>
              </a:rPr>
              <a:t>November 12,2022</a:t>
            </a:r>
          </a:p>
          <a:p>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05800" y="5943600"/>
            <a:ext cx="609600" cy="609600"/>
          </a:xfrm>
          <a:prstGeom prst="rect">
            <a:avLst/>
          </a:prstGeom>
        </p:spPr>
      </p:pic>
    </p:spTree>
    <p:extLst>
      <p:ext uri="{BB962C8B-B14F-4D97-AF65-F5344CB8AC3E}">
        <p14:creationId xmlns:p14="http://schemas.microsoft.com/office/powerpoint/2010/main" val="20940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8491">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Autofit/>
          </a:bodyPr>
          <a:lstStyle/>
          <a:p>
            <a:r>
              <a:rPr lang="en-US" sz="3200" b="1" dirty="0" smtClean="0">
                <a:solidFill>
                  <a:srgbClr val="0070C0"/>
                </a:solidFill>
                <a:latin typeface="Segoe Print" pitchFamily="2" charset="0"/>
              </a:rPr>
              <a:t>Data Understanding</a:t>
            </a:r>
            <a:endParaRPr lang="en-US" sz="3200" b="1" dirty="0">
              <a:solidFill>
                <a:srgbClr val="0070C0"/>
              </a:solidFill>
              <a:latin typeface="Segoe Print" pitchFamily="2" charset="0"/>
            </a:endParaRPr>
          </a:p>
        </p:txBody>
      </p:sp>
      <p:sp>
        <p:nvSpPr>
          <p:cNvPr id="3" name="Content Placeholder 2"/>
          <p:cNvSpPr>
            <a:spLocks noGrp="1"/>
          </p:cNvSpPr>
          <p:nvPr>
            <p:ph sz="half" idx="1"/>
          </p:nvPr>
        </p:nvSpPr>
        <p:spPr>
          <a:xfrm>
            <a:off x="685800" y="2514601"/>
            <a:ext cx="2286000" cy="1524000"/>
          </a:xfrm>
        </p:spPr>
        <p:txBody>
          <a:bodyPr>
            <a:normAutofit/>
          </a:bodyPr>
          <a:lstStyle/>
          <a:p>
            <a:pPr marL="82296" indent="0">
              <a:buNone/>
            </a:pPr>
            <a:r>
              <a:rPr lang="en-US" sz="1800" b="1" dirty="0" smtClean="0">
                <a:solidFill>
                  <a:srgbClr val="0070C0"/>
                </a:solidFill>
                <a:latin typeface="Segoe Print" pitchFamily="2" charset="0"/>
              </a:rPr>
              <a:t>Count plots for the categorical </a:t>
            </a:r>
            <a:r>
              <a:rPr lang="en-US" sz="1800" b="1" dirty="0" smtClean="0">
                <a:solidFill>
                  <a:srgbClr val="0070C0"/>
                </a:solidFill>
                <a:latin typeface="Segoe Print" pitchFamily="2" charset="0"/>
              </a:rPr>
              <a:t>variables </a:t>
            </a:r>
            <a:r>
              <a:rPr lang="en-US" sz="1800" b="1" dirty="0" smtClean="0">
                <a:solidFill>
                  <a:srgbClr val="0070C0"/>
                </a:solidFill>
                <a:latin typeface="Segoe Print" pitchFamily="2" charset="0"/>
              </a:rPr>
              <a:t>in the dataset.</a:t>
            </a:r>
            <a:endParaRPr lang="en-US" sz="1800" b="1" dirty="0">
              <a:solidFill>
                <a:srgbClr val="0070C0"/>
              </a:solidFill>
              <a:latin typeface="Segoe Print" pitchFamily="2" charset="0"/>
            </a:endParaRPr>
          </a:p>
        </p:txBody>
      </p:sp>
      <p:pic>
        <p:nvPicPr>
          <p:cNvPr id="5122" name="Picture 2"/>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2971800" y="1295400"/>
            <a:ext cx="552212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29600" y="5867400"/>
            <a:ext cx="609600" cy="609600"/>
          </a:xfrm>
          <a:prstGeom prst="rect">
            <a:avLst/>
          </a:prstGeom>
        </p:spPr>
      </p:pic>
    </p:spTree>
    <p:extLst>
      <p:ext uri="{BB962C8B-B14F-4D97-AF65-F5344CB8AC3E}">
        <p14:creationId xmlns:p14="http://schemas.microsoft.com/office/powerpoint/2010/main" val="405662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b="1" dirty="0" smtClean="0">
                <a:solidFill>
                  <a:srgbClr val="0070C0"/>
                </a:solidFill>
                <a:latin typeface="Segoe Print" pitchFamily="2" charset="0"/>
              </a:rPr>
              <a:t>Data Understanding</a:t>
            </a:r>
            <a:endParaRPr lang="en-US" sz="3600" b="1" dirty="0">
              <a:solidFill>
                <a:srgbClr val="0070C0"/>
              </a:solidFill>
              <a:latin typeface="Segoe Print" pitchFamily="2" charset="0"/>
            </a:endParaRPr>
          </a:p>
        </p:txBody>
      </p:sp>
      <p:sp>
        <p:nvSpPr>
          <p:cNvPr id="3" name="Content Placeholder 2"/>
          <p:cNvSpPr>
            <a:spLocks noGrp="1"/>
          </p:cNvSpPr>
          <p:nvPr>
            <p:ph sz="half" idx="1"/>
          </p:nvPr>
        </p:nvSpPr>
        <p:spPr>
          <a:xfrm>
            <a:off x="381000" y="2286000"/>
            <a:ext cx="2514600" cy="2286000"/>
          </a:xfrm>
        </p:spPr>
        <p:txBody>
          <a:bodyPr>
            <a:normAutofit/>
          </a:bodyPr>
          <a:lstStyle/>
          <a:p>
            <a:r>
              <a:rPr lang="en-US" sz="2400" b="1" dirty="0" smtClean="0">
                <a:solidFill>
                  <a:srgbClr val="0070C0"/>
                </a:solidFill>
                <a:latin typeface="Segoe Print" pitchFamily="2" charset="0"/>
              </a:rPr>
              <a:t>Correlation heat map of the House Rent Prediction dataset</a:t>
            </a:r>
            <a:endParaRPr lang="en-US" sz="2400" b="1" dirty="0">
              <a:solidFill>
                <a:srgbClr val="0070C0"/>
              </a:solidFill>
              <a:latin typeface="Segoe Print" pitchFamily="2" charset="0"/>
            </a:endParaRPr>
          </a:p>
        </p:txBody>
      </p:sp>
      <p:pic>
        <p:nvPicPr>
          <p:cNvPr id="6146" name="Picture 2"/>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2895600" y="1066800"/>
            <a:ext cx="5791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05800" y="6019800"/>
            <a:ext cx="609600" cy="609600"/>
          </a:xfrm>
          <a:prstGeom prst="rect">
            <a:avLst/>
          </a:prstGeom>
        </p:spPr>
      </p:pic>
    </p:spTree>
    <p:extLst>
      <p:ext uri="{BB962C8B-B14F-4D97-AF65-F5344CB8AC3E}">
        <p14:creationId xmlns:p14="http://schemas.microsoft.com/office/powerpoint/2010/main" val="233978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600" b="1" dirty="0">
                <a:solidFill>
                  <a:srgbClr val="0070C0"/>
                </a:solidFill>
                <a:latin typeface="Segoe Print" pitchFamily="2" charset="0"/>
              </a:rPr>
              <a:t>Data Understanding</a:t>
            </a:r>
            <a:endParaRPr lang="en-US" sz="3600" dirty="0"/>
          </a:p>
        </p:txBody>
      </p:sp>
      <p:pic>
        <p:nvPicPr>
          <p:cNvPr id="2050"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371600" y="1143000"/>
            <a:ext cx="6400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01000" y="6019800"/>
            <a:ext cx="609600" cy="609600"/>
          </a:xfrm>
          <a:prstGeom prst="rect">
            <a:avLst/>
          </a:prstGeom>
        </p:spPr>
      </p:pic>
    </p:spTree>
    <p:extLst>
      <p:ext uri="{BB962C8B-B14F-4D97-AF65-F5344CB8AC3E}">
        <p14:creationId xmlns:p14="http://schemas.microsoft.com/office/powerpoint/2010/main" val="249279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10600" cy="609600"/>
          </a:xfrm>
        </p:spPr>
        <p:txBody>
          <a:bodyPr>
            <a:normAutofit/>
          </a:bodyPr>
          <a:lstStyle/>
          <a:p>
            <a:r>
              <a:rPr lang="en-US" sz="3200" b="1" dirty="0" smtClean="0">
                <a:solidFill>
                  <a:srgbClr val="0070C0"/>
                </a:solidFill>
                <a:latin typeface="Segoe Print" pitchFamily="2" charset="0"/>
              </a:rPr>
              <a:t>Data Preparation</a:t>
            </a:r>
            <a:endParaRPr lang="en-US" sz="3200" b="1" dirty="0">
              <a:solidFill>
                <a:srgbClr val="0070C0"/>
              </a:solidFill>
              <a:latin typeface="Segoe Print" pitchFamily="2" charset="0"/>
            </a:endParaRPr>
          </a:p>
        </p:txBody>
      </p:sp>
      <p:sp>
        <p:nvSpPr>
          <p:cNvPr id="3" name="Content Placeholder 2"/>
          <p:cNvSpPr>
            <a:spLocks noGrp="1"/>
          </p:cNvSpPr>
          <p:nvPr>
            <p:ph idx="1"/>
          </p:nvPr>
        </p:nvSpPr>
        <p:spPr>
          <a:xfrm>
            <a:off x="304800" y="1066800"/>
            <a:ext cx="8610600" cy="5562600"/>
          </a:xfrm>
        </p:spPr>
        <p:txBody>
          <a:bodyPr>
            <a:noAutofit/>
          </a:bodyPr>
          <a:lstStyle/>
          <a:p>
            <a:pPr marL="0" indent="0">
              <a:lnSpc>
                <a:spcPct val="120000"/>
              </a:lnSpc>
              <a:buNone/>
            </a:pPr>
            <a:r>
              <a:rPr lang="en-US" sz="2400" b="1" dirty="0" smtClean="0">
                <a:solidFill>
                  <a:srgbClr val="0070C0"/>
                </a:solidFill>
                <a:latin typeface="Segoe Print" pitchFamily="2" charset="0"/>
              </a:rPr>
              <a:t>Process </a:t>
            </a:r>
            <a:r>
              <a:rPr lang="en-US" sz="2400" b="1" dirty="0" smtClean="0">
                <a:solidFill>
                  <a:srgbClr val="0070C0"/>
                </a:solidFill>
                <a:latin typeface="Segoe Print" pitchFamily="2" charset="0"/>
              </a:rPr>
              <a:t>of pepping the data involved the following steps</a:t>
            </a:r>
            <a:r>
              <a:rPr lang="en-US" sz="2400" b="1" dirty="0" smtClean="0">
                <a:solidFill>
                  <a:srgbClr val="0070C0"/>
                </a:solidFill>
                <a:latin typeface="Segoe Print" pitchFamily="2" charset="0"/>
              </a:rPr>
              <a:t>:</a:t>
            </a:r>
            <a:endParaRPr lang="en-US" sz="2400" b="1" dirty="0" smtClean="0">
              <a:solidFill>
                <a:srgbClr val="0070C0"/>
              </a:solidFill>
              <a:latin typeface="Segoe Print" pitchFamily="2" charset="0"/>
            </a:endParaRPr>
          </a:p>
          <a:p>
            <a:pPr>
              <a:lnSpc>
                <a:spcPct val="120000"/>
              </a:lnSpc>
              <a:buFont typeface="Wingdings" pitchFamily="2" charset="2"/>
              <a:buChar char="Ø"/>
            </a:pPr>
            <a:r>
              <a:rPr lang="en-US" sz="2400" b="1" dirty="0" smtClean="0">
                <a:solidFill>
                  <a:srgbClr val="0070C0"/>
                </a:solidFill>
                <a:latin typeface="Segoe Print" pitchFamily="2" charset="0"/>
              </a:rPr>
              <a:t>Removal of unnecessary columns from the dataset</a:t>
            </a:r>
            <a:r>
              <a:rPr lang="en-US" sz="2400" b="1" dirty="0" smtClean="0">
                <a:solidFill>
                  <a:srgbClr val="0070C0"/>
                </a:solidFill>
                <a:latin typeface="Segoe Print" pitchFamily="2" charset="0"/>
              </a:rPr>
              <a:t>.</a:t>
            </a:r>
          </a:p>
          <a:p>
            <a:pPr>
              <a:lnSpc>
                <a:spcPct val="120000"/>
              </a:lnSpc>
            </a:pPr>
            <a:r>
              <a:rPr lang="en-US" sz="2400" b="1" dirty="0" smtClean="0">
                <a:solidFill>
                  <a:schemeClr val="accent1"/>
                </a:solidFill>
                <a:latin typeface="Segoe Print" pitchFamily="2" charset="0"/>
              </a:rPr>
              <a:t>The </a:t>
            </a:r>
            <a:r>
              <a:rPr lang="en-US" sz="2400" b="1" dirty="0">
                <a:solidFill>
                  <a:schemeClr val="accent1"/>
                </a:solidFill>
                <a:latin typeface="Segoe Print" pitchFamily="2" charset="0"/>
              </a:rPr>
              <a:t>columns 'Posted on', 'Floor', 'Area Locality' are dropped from the dataset.</a:t>
            </a:r>
          </a:p>
          <a:p>
            <a:pPr>
              <a:lnSpc>
                <a:spcPct val="120000"/>
              </a:lnSpc>
            </a:pPr>
            <a:r>
              <a:rPr lang="en-US" sz="2400" b="1" dirty="0">
                <a:solidFill>
                  <a:schemeClr val="accent1"/>
                </a:solidFill>
                <a:latin typeface="Segoe Print" pitchFamily="2" charset="0"/>
              </a:rPr>
              <a:t>After dropping the unwanted columns, check for null values and duplicate values is done. If any null values or duplicated values are identified those values are dropped and the shape of the dataset is identified.</a:t>
            </a:r>
          </a:p>
          <a:p>
            <a:pPr marL="0" indent="0">
              <a:lnSpc>
                <a:spcPct val="120000"/>
              </a:lnSpc>
              <a:buNone/>
            </a:pPr>
            <a:endParaRPr lang="en-US" sz="2400" b="1" dirty="0" smtClean="0">
              <a:solidFill>
                <a:srgbClr val="0070C0"/>
              </a:solidFill>
              <a:latin typeface="Segoe Print" pitchFamily="2" charset="0"/>
            </a:endParaRPr>
          </a:p>
          <a:p>
            <a:pPr marL="0" indent="0">
              <a:lnSpc>
                <a:spcPct val="120000"/>
              </a:lnSpc>
              <a:buNone/>
            </a:pPr>
            <a:endParaRPr lang="en-US" sz="2400" b="1" dirty="0">
              <a:solidFill>
                <a:srgbClr val="0070C0"/>
              </a:solidFill>
              <a:latin typeface="Segoe Print" pitchFamily="2" charset="0"/>
            </a:endParaRPr>
          </a:p>
          <a:p>
            <a:pPr marL="0" indent="0">
              <a:lnSpc>
                <a:spcPct val="120000"/>
              </a:lnSpc>
              <a:buNone/>
            </a:pPr>
            <a:endParaRPr lang="en-US" sz="2400" b="1" dirty="0" smtClean="0">
              <a:solidFill>
                <a:srgbClr val="0070C0"/>
              </a:solidFill>
              <a:latin typeface="Segoe Print" pitchFamily="2" charset="0"/>
            </a:endParaRPr>
          </a:p>
          <a:p>
            <a:pPr marL="0" indent="0">
              <a:lnSpc>
                <a:spcPct val="120000"/>
              </a:lnSpc>
              <a:buNone/>
            </a:pPr>
            <a:endParaRPr lang="en-US" sz="2400" b="1" dirty="0">
              <a:solidFill>
                <a:srgbClr val="0070C0"/>
              </a:solidFill>
              <a:latin typeface="Segoe Print" pitchFamily="2" charset="0"/>
            </a:endParaRPr>
          </a:p>
          <a:p>
            <a:pPr marL="0" indent="0">
              <a:lnSpc>
                <a:spcPct val="120000"/>
              </a:lnSpc>
              <a:buNone/>
            </a:pPr>
            <a:r>
              <a:rPr lang="en-US" sz="2400" b="1" dirty="0" smtClean="0">
                <a:solidFill>
                  <a:srgbClr val="0070C0"/>
                </a:solidFill>
                <a:latin typeface="Segoe Print" pitchFamily="2" charset="0"/>
              </a:rPr>
              <a:t>							cont.…..</a:t>
            </a:r>
            <a:endParaRPr lang="en-US" sz="2400" b="1" dirty="0">
              <a:solidFill>
                <a:srgbClr val="0070C0"/>
              </a:solidFill>
              <a:latin typeface="Segoe Print" pitchFamily="2"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2072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rgbClr val="0070C0"/>
                </a:solidFill>
                <a:latin typeface="Segoe Print" pitchFamily="2" charset="0"/>
              </a:rPr>
              <a:t>Data Preparation</a:t>
            </a:r>
            <a:endParaRPr lang="en-US" dirty="0"/>
          </a:p>
        </p:txBody>
      </p:sp>
      <p:sp>
        <p:nvSpPr>
          <p:cNvPr id="3" name="Content Placeholder 2"/>
          <p:cNvSpPr>
            <a:spLocks noGrp="1"/>
          </p:cNvSpPr>
          <p:nvPr>
            <p:ph idx="1"/>
          </p:nvPr>
        </p:nvSpPr>
        <p:spPr>
          <a:xfrm>
            <a:off x="457200" y="1143000"/>
            <a:ext cx="8229600" cy="4983163"/>
          </a:xfrm>
        </p:spPr>
        <p:txBody>
          <a:bodyPr>
            <a:normAutofit/>
          </a:bodyPr>
          <a:lstStyle/>
          <a:p>
            <a:pPr marL="0" indent="0">
              <a:buNone/>
            </a:pPr>
            <a:endParaRPr lang="en-US" sz="2000" b="1" dirty="0" smtClean="0">
              <a:solidFill>
                <a:srgbClr val="0070C0"/>
              </a:solidFill>
              <a:latin typeface="Segoe Print" pitchFamily="2" charset="0"/>
            </a:endParaRPr>
          </a:p>
          <a:p>
            <a:pPr>
              <a:buFont typeface="Wingdings" pitchFamily="2" charset="2"/>
              <a:buChar char="Ø"/>
            </a:pPr>
            <a:r>
              <a:rPr lang="en-US" sz="2000" b="1" dirty="0" smtClean="0">
                <a:solidFill>
                  <a:srgbClr val="0070C0"/>
                </a:solidFill>
                <a:latin typeface="Segoe Print" pitchFamily="2" charset="0"/>
              </a:rPr>
              <a:t>Identification </a:t>
            </a:r>
            <a:r>
              <a:rPr lang="en-US" sz="2000" b="1" dirty="0">
                <a:solidFill>
                  <a:srgbClr val="0070C0"/>
                </a:solidFill>
                <a:latin typeface="Segoe Print" pitchFamily="2" charset="0"/>
              </a:rPr>
              <a:t>of the outliers and removal of the outliers.</a:t>
            </a:r>
          </a:p>
          <a:p>
            <a:pPr marL="0" indent="0">
              <a:buNone/>
            </a:pPr>
            <a:endParaRPr lang="en-US" sz="2000" b="1" dirty="0">
              <a:solidFill>
                <a:srgbClr val="0070C0"/>
              </a:solidFill>
              <a:latin typeface="Segoe Print" pitchFamily="2" charset="0"/>
            </a:endParaRPr>
          </a:p>
          <a:p>
            <a:pPr marL="0" indent="0">
              <a:lnSpc>
                <a:spcPct val="120000"/>
              </a:lnSpc>
              <a:buNone/>
            </a:pPr>
            <a:r>
              <a:rPr lang="en-US" sz="1800" b="1" dirty="0">
                <a:solidFill>
                  <a:srgbClr val="0070C0"/>
                </a:solidFill>
                <a:latin typeface="Segoe Print" pitchFamily="2" charset="0"/>
              </a:rPr>
              <a:t>     a. Boxplot With Outliers               b. After removal of </a:t>
            </a:r>
            <a:r>
              <a:rPr lang="en-US" sz="1800" b="1" dirty="0" smtClean="0">
                <a:solidFill>
                  <a:srgbClr val="0070C0"/>
                </a:solidFill>
                <a:latin typeface="Segoe Print" pitchFamily="2" charset="0"/>
              </a:rPr>
              <a:t>outliers</a:t>
            </a:r>
          </a:p>
          <a:p>
            <a:pPr marL="0" indent="0">
              <a:lnSpc>
                <a:spcPct val="120000"/>
              </a:lnSpc>
              <a:buNone/>
            </a:pPr>
            <a:endParaRPr lang="en-US" sz="1800" dirty="0" smtClean="0"/>
          </a:p>
          <a:p>
            <a:pPr marL="0" indent="0">
              <a:lnSpc>
                <a:spcPct val="120000"/>
              </a:lnSpc>
              <a:buNone/>
            </a:pPr>
            <a:endParaRPr lang="en-US" sz="1800" dirty="0"/>
          </a:p>
          <a:p>
            <a:pPr marL="0" indent="0">
              <a:lnSpc>
                <a:spcPct val="120000"/>
              </a:lnSpc>
              <a:buNone/>
            </a:pPr>
            <a:endParaRPr lang="en-US" sz="1800" dirty="0" smtClean="0"/>
          </a:p>
          <a:p>
            <a:pPr marL="0" indent="0">
              <a:lnSpc>
                <a:spcPct val="120000"/>
              </a:lnSpc>
              <a:buNone/>
            </a:pPr>
            <a:endParaRPr lang="en-US" sz="1800" dirty="0"/>
          </a:p>
          <a:p>
            <a:pPr marL="0" indent="0">
              <a:lnSpc>
                <a:spcPct val="120000"/>
              </a:lnSpc>
              <a:buNone/>
            </a:pPr>
            <a:endParaRPr lang="en-US" sz="1800" dirty="0" smtClean="0"/>
          </a:p>
          <a:p>
            <a:pPr marL="0" indent="0">
              <a:lnSpc>
                <a:spcPct val="120000"/>
              </a:lnSpc>
              <a:buNone/>
            </a:pPr>
            <a:endParaRPr lang="en-US" sz="1800" dirty="0"/>
          </a:p>
          <a:p>
            <a:pPr marL="0" indent="0">
              <a:lnSpc>
                <a:spcPct val="120000"/>
              </a:lnSpc>
              <a:buNone/>
            </a:pPr>
            <a:endParaRPr lang="en-US" sz="1800" dirty="0" smtClean="0"/>
          </a:p>
          <a:p>
            <a:pPr marL="0" indent="0">
              <a:lnSpc>
                <a:spcPct val="120000"/>
              </a:lnSpc>
              <a:buNone/>
            </a:pPr>
            <a:endParaRPr lang="en-US" sz="1800" dirty="0"/>
          </a:p>
          <a:p>
            <a:pPr marL="0" indent="0">
              <a:lnSpc>
                <a:spcPct val="120000"/>
              </a:lnSpc>
              <a:buNone/>
            </a:pPr>
            <a:r>
              <a:rPr lang="en-US" sz="1800" dirty="0" smtClean="0"/>
              <a:t>							</a:t>
            </a:r>
            <a:r>
              <a:rPr lang="en-US" sz="1800" b="1" dirty="0" smtClean="0">
                <a:solidFill>
                  <a:schemeClr val="accent1"/>
                </a:solidFill>
                <a:latin typeface="Segoe Print" pitchFamily="2" charset="0"/>
              </a:rPr>
              <a:t>cont.….</a:t>
            </a:r>
            <a:endParaRPr lang="en-US" sz="1800" b="1" dirty="0">
              <a:solidFill>
                <a:schemeClr val="accent1"/>
              </a:solidFill>
              <a:latin typeface="Segoe Print" pitchFamily="2" charset="0"/>
            </a:endParaRPr>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95600"/>
            <a:ext cx="3738590" cy="2700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5033" y="2895601"/>
            <a:ext cx="3676650" cy="2643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42045" y="6096000"/>
            <a:ext cx="609600" cy="609600"/>
          </a:xfrm>
          <a:prstGeom prst="rect">
            <a:avLst/>
          </a:prstGeom>
        </p:spPr>
      </p:pic>
    </p:spTree>
    <p:extLst>
      <p:ext uri="{BB962C8B-B14F-4D97-AF65-F5344CB8AC3E}">
        <p14:creationId xmlns:p14="http://schemas.microsoft.com/office/powerpoint/2010/main" val="24802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600" b="1" dirty="0">
                <a:solidFill>
                  <a:srgbClr val="0070C0"/>
                </a:solidFill>
                <a:latin typeface="Segoe Print" pitchFamily="2" charset="0"/>
              </a:rPr>
              <a:t>Data Preparation</a:t>
            </a:r>
            <a:endParaRPr lang="en-US" sz="3600" dirty="0"/>
          </a:p>
        </p:txBody>
      </p:sp>
      <p:sp>
        <p:nvSpPr>
          <p:cNvPr id="3" name="Content Placeholder 2"/>
          <p:cNvSpPr>
            <a:spLocks noGrp="1"/>
          </p:cNvSpPr>
          <p:nvPr>
            <p:ph idx="1"/>
          </p:nvPr>
        </p:nvSpPr>
        <p:spPr>
          <a:xfrm>
            <a:off x="457200" y="1143000"/>
            <a:ext cx="8229600" cy="4983163"/>
          </a:xfrm>
        </p:spPr>
        <p:txBody>
          <a:bodyPr>
            <a:normAutofit/>
          </a:bodyPr>
          <a:lstStyle/>
          <a:p>
            <a:pPr>
              <a:buFont typeface="Wingdings" pitchFamily="2" charset="2"/>
              <a:buChar char="Ø"/>
            </a:pPr>
            <a:r>
              <a:rPr lang="en-US" sz="2400" b="1" dirty="0">
                <a:solidFill>
                  <a:schemeClr val="accent1"/>
                </a:solidFill>
                <a:latin typeface="Segoe Print" pitchFamily="2" charset="0"/>
              </a:rPr>
              <a:t>Creating Dummy Variables for the Categorical </a:t>
            </a:r>
            <a:r>
              <a:rPr lang="en-US" sz="2400" b="1" dirty="0" smtClean="0">
                <a:solidFill>
                  <a:schemeClr val="accent1"/>
                </a:solidFill>
                <a:latin typeface="Segoe Print" pitchFamily="2" charset="0"/>
              </a:rPr>
              <a:t>Features</a:t>
            </a:r>
          </a:p>
          <a:p>
            <a:pPr>
              <a:buFont typeface="Wingdings" pitchFamily="2" charset="2"/>
              <a:buChar char="Ø"/>
            </a:pPr>
            <a:endParaRPr lang="en-US" sz="2400" b="1" dirty="0">
              <a:solidFill>
                <a:schemeClr val="accent1"/>
              </a:solidFill>
              <a:latin typeface="Segoe Print" pitchFamily="2" charset="0"/>
            </a:endParaRPr>
          </a:p>
          <a:p>
            <a:pPr lvl="0"/>
            <a:r>
              <a:rPr lang="en-US" sz="2400" b="1" dirty="0">
                <a:solidFill>
                  <a:schemeClr val="accent1"/>
                </a:solidFill>
                <a:latin typeface="Segoe Print" pitchFamily="2" charset="0"/>
              </a:rPr>
              <a:t>The categorical features present in the dataset are identified and dummy variables are created</a:t>
            </a:r>
            <a:r>
              <a:rPr lang="en-US" sz="2400" b="1" dirty="0" smtClean="0">
                <a:solidFill>
                  <a:schemeClr val="accent1"/>
                </a:solidFill>
                <a:latin typeface="Segoe Print" pitchFamily="2" charset="0"/>
              </a:rPr>
              <a:t>.</a:t>
            </a:r>
          </a:p>
          <a:p>
            <a:pPr lvl="0"/>
            <a:endParaRPr lang="en-US" sz="2400" b="1" dirty="0">
              <a:solidFill>
                <a:schemeClr val="accent1"/>
              </a:solidFill>
              <a:latin typeface="Segoe Print" pitchFamily="2" charset="0"/>
            </a:endParaRPr>
          </a:p>
          <a:p>
            <a:pPr lvl="0"/>
            <a:r>
              <a:rPr lang="en-US" sz="2400" b="1" dirty="0" smtClean="0">
                <a:solidFill>
                  <a:schemeClr val="accent1"/>
                </a:solidFill>
                <a:latin typeface="Segoe Print" pitchFamily="2" charset="0"/>
              </a:rPr>
              <a:t>Check </a:t>
            </a:r>
            <a:r>
              <a:rPr lang="en-US" sz="2400" b="1" dirty="0">
                <a:solidFill>
                  <a:schemeClr val="accent1"/>
                </a:solidFill>
                <a:latin typeface="Segoe Print" pitchFamily="2" charset="0"/>
              </a:rPr>
              <a:t>for null values is done and if any present are dropped from the dataset</a:t>
            </a:r>
            <a:r>
              <a:rPr lang="en-US" sz="2400" b="1" dirty="0" smtClean="0">
                <a:solidFill>
                  <a:schemeClr val="accent1"/>
                </a:solidFill>
                <a:latin typeface="Segoe Print" pitchFamily="2" charset="0"/>
              </a:rPr>
              <a:t>.</a:t>
            </a:r>
          </a:p>
          <a:p>
            <a:pPr lvl="0"/>
            <a:endParaRPr lang="en-US" sz="2400" b="1" dirty="0">
              <a:solidFill>
                <a:schemeClr val="accent1"/>
              </a:solidFill>
              <a:latin typeface="Segoe Print" pitchFamily="2" charset="0"/>
            </a:endParaRPr>
          </a:p>
          <a:p>
            <a:pPr lvl="0"/>
            <a:r>
              <a:rPr lang="en-US" sz="2400" b="1" dirty="0">
                <a:solidFill>
                  <a:schemeClr val="accent1"/>
                </a:solidFill>
                <a:latin typeface="Segoe Print" pitchFamily="2" charset="0"/>
              </a:rPr>
              <a:t>After that the shape of the dataset is obtained.</a:t>
            </a:r>
          </a:p>
          <a:p>
            <a:pPr marL="3657600" lvl="8" indent="0">
              <a:buNone/>
            </a:pPr>
            <a:r>
              <a:rPr lang="en-US" dirty="0" smtClean="0"/>
              <a:t>                                          </a:t>
            </a:r>
            <a:r>
              <a:rPr lang="en-US" b="1" dirty="0" smtClean="0">
                <a:solidFill>
                  <a:schemeClr val="accent1"/>
                </a:solidFill>
                <a:latin typeface="Segoe Print" pitchFamily="2" charset="0"/>
              </a:rPr>
              <a:t>cont.……</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3400" y="5943600"/>
            <a:ext cx="609600" cy="609600"/>
          </a:xfrm>
          <a:prstGeom prst="rect">
            <a:avLst/>
          </a:prstGeom>
        </p:spPr>
      </p:pic>
    </p:spTree>
    <p:extLst>
      <p:ext uri="{BB962C8B-B14F-4D97-AF65-F5344CB8AC3E}">
        <p14:creationId xmlns:p14="http://schemas.microsoft.com/office/powerpoint/2010/main" val="270341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b="1" dirty="0">
                <a:solidFill>
                  <a:srgbClr val="0070C0"/>
                </a:solidFill>
                <a:latin typeface="Segoe Print" pitchFamily="2" charset="0"/>
              </a:rPr>
              <a:t>Data Preparation</a:t>
            </a:r>
            <a:endParaRPr lang="en-US" sz="3600" dirty="0"/>
          </a:p>
        </p:txBody>
      </p:sp>
      <p:sp>
        <p:nvSpPr>
          <p:cNvPr id="3" name="Content Placeholder 2"/>
          <p:cNvSpPr>
            <a:spLocks noGrp="1"/>
          </p:cNvSpPr>
          <p:nvPr>
            <p:ph idx="1"/>
          </p:nvPr>
        </p:nvSpPr>
        <p:spPr>
          <a:xfrm>
            <a:off x="457200" y="914400"/>
            <a:ext cx="8229600" cy="5211763"/>
          </a:xfrm>
        </p:spPr>
        <p:txBody>
          <a:bodyPr>
            <a:normAutofit fontScale="25000" lnSpcReduction="20000"/>
          </a:bodyPr>
          <a:lstStyle/>
          <a:p>
            <a:pPr>
              <a:lnSpc>
                <a:spcPct val="120000"/>
              </a:lnSpc>
            </a:pPr>
            <a:r>
              <a:rPr lang="en-US" sz="7200" b="1" dirty="0" smtClean="0">
                <a:solidFill>
                  <a:srgbClr val="0070C0"/>
                </a:solidFill>
                <a:latin typeface="Segoe Print" pitchFamily="2" charset="0"/>
              </a:rPr>
              <a:t>Split </a:t>
            </a:r>
            <a:r>
              <a:rPr lang="en-US" sz="7200" b="1" dirty="0">
                <a:solidFill>
                  <a:srgbClr val="0070C0"/>
                </a:solidFill>
                <a:latin typeface="Segoe Print" pitchFamily="2" charset="0"/>
              </a:rPr>
              <a:t>the dataset into ‘train’ and ‘test’ datasets</a:t>
            </a:r>
            <a:r>
              <a:rPr lang="en-US" sz="7200" b="1" dirty="0" smtClean="0">
                <a:solidFill>
                  <a:srgbClr val="0070C0"/>
                </a:solidFill>
                <a:latin typeface="Segoe Print" pitchFamily="2" charset="0"/>
              </a:rPr>
              <a:t>.</a:t>
            </a:r>
          </a:p>
          <a:p>
            <a:pPr>
              <a:lnSpc>
                <a:spcPct val="120000"/>
              </a:lnSpc>
            </a:pPr>
            <a:endParaRPr lang="en-US" sz="7200" b="1" dirty="0">
              <a:solidFill>
                <a:srgbClr val="0070C0"/>
              </a:solidFill>
              <a:latin typeface="Segoe Print" pitchFamily="2" charset="0"/>
            </a:endParaRPr>
          </a:p>
          <a:p>
            <a:pPr>
              <a:lnSpc>
                <a:spcPct val="120000"/>
              </a:lnSpc>
            </a:pPr>
            <a:r>
              <a:rPr lang="en-US" sz="7200" b="1" dirty="0">
                <a:solidFill>
                  <a:srgbClr val="0070C0"/>
                </a:solidFill>
                <a:latin typeface="Segoe Print" pitchFamily="2" charset="0"/>
              </a:rPr>
              <a:t>Target variable  - &gt; ‘Rent</a:t>
            </a:r>
            <a:r>
              <a:rPr lang="en-US" sz="7200" b="1" dirty="0" smtClean="0">
                <a:solidFill>
                  <a:srgbClr val="0070C0"/>
                </a:solidFill>
                <a:latin typeface="Segoe Print" pitchFamily="2" charset="0"/>
              </a:rPr>
              <a:t>’</a:t>
            </a:r>
          </a:p>
          <a:p>
            <a:pPr>
              <a:lnSpc>
                <a:spcPct val="120000"/>
              </a:lnSpc>
            </a:pPr>
            <a:endParaRPr lang="en-US" sz="7200" b="1" dirty="0">
              <a:solidFill>
                <a:srgbClr val="0070C0"/>
              </a:solidFill>
              <a:latin typeface="Segoe Print" pitchFamily="2" charset="0"/>
            </a:endParaRPr>
          </a:p>
          <a:p>
            <a:pPr lvl="0">
              <a:lnSpc>
                <a:spcPct val="120000"/>
              </a:lnSpc>
            </a:pPr>
            <a:r>
              <a:rPr lang="en-US" sz="7200" b="1" dirty="0">
                <a:solidFill>
                  <a:srgbClr val="0070C0"/>
                </a:solidFill>
                <a:latin typeface="Segoe Print" pitchFamily="2" charset="0"/>
              </a:rPr>
              <a:t>The dataset is split into 80% training dataset and 20% test dataset, taking the test size as 0.2 and the random_state as 42</a:t>
            </a:r>
            <a:r>
              <a:rPr lang="en-US" sz="7200" b="1" dirty="0" smtClean="0">
                <a:solidFill>
                  <a:srgbClr val="0070C0"/>
                </a:solidFill>
                <a:latin typeface="Segoe Print" pitchFamily="2" charset="0"/>
              </a:rPr>
              <a:t>.</a:t>
            </a:r>
          </a:p>
          <a:p>
            <a:pPr lvl="0">
              <a:lnSpc>
                <a:spcPct val="120000"/>
              </a:lnSpc>
            </a:pPr>
            <a:endParaRPr lang="en-US" sz="7200" b="1" dirty="0">
              <a:solidFill>
                <a:srgbClr val="0070C0"/>
              </a:solidFill>
              <a:latin typeface="Segoe Print" pitchFamily="2" charset="0"/>
            </a:endParaRPr>
          </a:p>
          <a:p>
            <a:pPr lvl="0">
              <a:lnSpc>
                <a:spcPct val="120000"/>
              </a:lnSpc>
            </a:pPr>
            <a:r>
              <a:rPr lang="en-US" sz="7200" b="1" dirty="0">
                <a:solidFill>
                  <a:srgbClr val="0070C0"/>
                </a:solidFill>
                <a:latin typeface="Segoe Print" pitchFamily="2" charset="0"/>
              </a:rPr>
              <a:t>The features train and test datasets are standardized using StandardScaler function</a:t>
            </a:r>
            <a:r>
              <a:rPr lang="en-US" sz="7200" b="1" dirty="0" smtClean="0">
                <a:solidFill>
                  <a:srgbClr val="0070C0"/>
                </a:solidFill>
                <a:latin typeface="Segoe Print" pitchFamily="2" charset="0"/>
              </a:rPr>
              <a:t>.</a:t>
            </a:r>
          </a:p>
          <a:p>
            <a:pPr lvl="0">
              <a:lnSpc>
                <a:spcPct val="120000"/>
              </a:lnSpc>
            </a:pPr>
            <a:endParaRPr lang="en-US" sz="7200" b="1" dirty="0">
              <a:solidFill>
                <a:srgbClr val="0070C0"/>
              </a:solidFill>
              <a:latin typeface="Segoe Print" pitchFamily="2" charset="0"/>
            </a:endParaRPr>
          </a:p>
          <a:p>
            <a:pPr lvl="0">
              <a:lnSpc>
                <a:spcPct val="120000"/>
              </a:lnSpc>
            </a:pPr>
            <a:r>
              <a:rPr lang="en-US" sz="7200" b="1" dirty="0">
                <a:solidFill>
                  <a:srgbClr val="0070C0"/>
                </a:solidFill>
                <a:latin typeface="Segoe Print" pitchFamily="2" charset="0"/>
              </a:rPr>
              <a:t>The X_train dataset is transformed and fit to the standardscaler and the X_test dataset is just transformed but not fit</a:t>
            </a:r>
            <a:r>
              <a:rPr lang="en-US" sz="7200" b="1" dirty="0" smtClean="0">
                <a:solidFill>
                  <a:srgbClr val="0070C0"/>
                </a:solidFill>
                <a:latin typeface="Segoe Print" pitchFamily="2" charset="0"/>
              </a:rPr>
              <a:t>.</a:t>
            </a:r>
          </a:p>
          <a:p>
            <a:pPr lvl="0">
              <a:lnSpc>
                <a:spcPct val="120000"/>
              </a:lnSpc>
            </a:pPr>
            <a:endParaRPr lang="en-US" sz="7200" b="1" dirty="0">
              <a:solidFill>
                <a:srgbClr val="0070C0"/>
              </a:solidFill>
              <a:latin typeface="Segoe Print" pitchFamily="2" charset="0"/>
            </a:endParaRPr>
          </a:p>
          <a:p>
            <a:pPr lvl="0">
              <a:lnSpc>
                <a:spcPct val="120000"/>
              </a:lnSpc>
            </a:pPr>
            <a:r>
              <a:rPr lang="en-US" sz="7200" b="1" dirty="0">
                <a:solidFill>
                  <a:srgbClr val="0070C0"/>
                </a:solidFill>
                <a:latin typeface="Segoe Print" pitchFamily="2" charset="0"/>
              </a:rPr>
              <a:t>With this the data is ready for model building.</a:t>
            </a:r>
          </a:p>
          <a:p>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01000" y="6019800"/>
            <a:ext cx="609600" cy="609600"/>
          </a:xfrm>
          <a:prstGeom prst="rect">
            <a:avLst/>
          </a:prstGeom>
        </p:spPr>
      </p:pic>
    </p:spTree>
    <p:extLst>
      <p:ext uri="{BB962C8B-B14F-4D97-AF65-F5344CB8AC3E}">
        <p14:creationId xmlns:p14="http://schemas.microsoft.com/office/powerpoint/2010/main" val="131668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2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b="1" dirty="0" smtClean="0">
                <a:solidFill>
                  <a:srgbClr val="0070C0"/>
                </a:solidFill>
                <a:latin typeface="Segoe Print" pitchFamily="2" charset="0"/>
              </a:rPr>
              <a:t>Modeling</a:t>
            </a:r>
            <a:endParaRPr lang="en-US" sz="3600" b="1" dirty="0">
              <a:solidFill>
                <a:srgbClr val="0070C0"/>
              </a:solidFill>
              <a:latin typeface="Segoe Print" pitchFamily="2" charset="0"/>
            </a:endParaRPr>
          </a:p>
        </p:txBody>
      </p:sp>
      <p:sp>
        <p:nvSpPr>
          <p:cNvPr id="3" name="Content Placeholder 2"/>
          <p:cNvSpPr>
            <a:spLocks noGrp="1"/>
          </p:cNvSpPr>
          <p:nvPr>
            <p:ph idx="1"/>
          </p:nvPr>
        </p:nvSpPr>
        <p:spPr>
          <a:xfrm>
            <a:off x="457200" y="1066800"/>
            <a:ext cx="8229600" cy="5059363"/>
          </a:xfrm>
        </p:spPr>
        <p:txBody>
          <a:bodyPr>
            <a:normAutofit fontScale="85000" lnSpcReduction="20000"/>
          </a:bodyPr>
          <a:lstStyle/>
          <a:p>
            <a:endParaRPr lang="en-US" sz="2600" b="1" dirty="0" smtClean="0">
              <a:solidFill>
                <a:srgbClr val="0070C0"/>
              </a:solidFill>
              <a:latin typeface="Segoe Print" pitchFamily="2" charset="0"/>
            </a:endParaRPr>
          </a:p>
          <a:p>
            <a:r>
              <a:rPr lang="en-US" sz="2600" b="1" dirty="0" smtClean="0">
                <a:solidFill>
                  <a:srgbClr val="0070C0"/>
                </a:solidFill>
                <a:latin typeface="Segoe Print" pitchFamily="2" charset="0"/>
              </a:rPr>
              <a:t>The </a:t>
            </a:r>
            <a:r>
              <a:rPr lang="en-US" sz="2600" b="1" dirty="0">
                <a:solidFill>
                  <a:srgbClr val="0070C0"/>
                </a:solidFill>
                <a:latin typeface="Segoe Print" pitchFamily="2" charset="0"/>
              </a:rPr>
              <a:t>problem addressed involves supervised learning with continuous target variable, the following models are selected for this </a:t>
            </a:r>
            <a:r>
              <a:rPr lang="en-US" sz="2600" b="1" dirty="0" smtClean="0">
                <a:solidFill>
                  <a:srgbClr val="0070C0"/>
                </a:solidFill>
                <a:latin typeface="Segoe Print" pitchFamily="2" charset="0"/>
              </a:rPr>
              <a:t>project:</a:t>
            </a:r>
          </a:p>
          <a:p>
            <a:pPr marL="0" indent="0">
              <a:buNone/>
            </a:pPr>
            <a:endParaRPr lang="en-US" sz="2600" b="1" dirty="0" smtClean="0">
              <a:solidFill>
                <a:srgbClr val="0070C0"/>
              </a:solidFill>
              <a:latin typeface="Segoe Print" pitchFamily="2" charset="0"/>
            </a:endParaRPr>
          </a:p>
          <a:p>
            <a:pPr lvl="1"/>
            <a:r>
              <a:rPr lang="en-US" sz="2600" b="1" dirty="0" smtClean="0">
                <a:solidFill>
                  <a:srgbClr val="0070C0"/>
                </a:solidFill>
                <a:latin typeface="Segoe Print" pitchFamily="2" charset="0"/>
              </a:rPr>
              <a:t>Linear </a:t>
            </a:r>
            <a:r>
              <a:rPr lang="en-US" sz="2600" b="1" dirty="0" smtClean="0">
                <a:solidFill>
                  <a:srgbClr val="0070C0"/>
                </a:solidFill>
                <a:latin typeface="Segoe Print" pitchFamily="2" charset="0"/>
              </a:rPr>
              <a:t>Regression model</a:t>
            </a:r>
            <a:endParaRPr lang="en-US" sz="2600" b="1" dirty="0" smtClean="0">
              <a:solidFill>
                <a:srgbClr val="0070C0"/>
              </a:solidFill>
              <a:latin typeface="Segoe Print" pitchFamily="2" charset="0"/>
            </a:endParaRPr>
          </a:p>
          <a:p>
            <a:pPr lvl="1"/>
            <a:r>
              <a:rPr lang="en-US" sz="2600" b="1" dirty="0" smtClean="0">
                <a:solidFill>
                  <a:srgbClr val="0070C0"/>
                </a:solidFill>
                <a:latin typeface="Segoe Print" pitchFamily="2" charset="0"/>
              </a:rPr>
              <a:t>Decision </a:t>
            </a:r>
            <a:r>
              <a:rPr lang="en-US" sz="2600" b="1" dirty="0" smtClean="0">
                <a:solidFill>
                  <a:srgbClr val="0070C0"/>
                </a:solidFill>
                <a:latin typeface="Segoe Print" pitchFamily="2" charset="0"/>
              </a:rPr>
              <a:t>Tree Model</a:t>
            </a:r>
            <a:endParaRPr lang="en-US" sz="2600" b="1" dirty="0" smtClean="0">
              <a:solidFill>
                <a:srgbClr val="0070C0"/>
              </a:solidFill>
              <a:latin typeface="Segoe Print" pitchFamily="2" charset="0"/>
            </a:endParaRPr>
          </a:p>
          <a:p>
            <a:pPr lvl="1"/>
            <a:r>
              <a:rPr lang="en-US" sz="2600" b="1" dirty="0" smtClean="0">
                <a:solidFill>
                  <a:srgbClr val="0070C0"/>
                </a:solidFill>
                <a:latin typeface="Segoe Print" pitchFamily="2" charset="0"/>
              </a:rPr>
              <a:t>Random </a:t>
            </a:r>
            <a:r>
              <a:rPr lang="en-US" sz="2600" b="1" dirty="0">
                <a:solidFill>
                  <a:srgbClr val="0070C0"/>
                </a:solidFill>
                <a:latin typeface="Segoe Print" pitchFamily="2" charset="0"/>
              </a:rPr>
              <a:t>Forest </a:t>
            </a:r>
            <a:r>
              <a:rPr lang="en-US" sz="2600" b="1" dirty="0" smtClean="0">
                <a:solidFill>
                  <a:srgbClr val="0070C0"/>
                </a:solidFill>
                <a:latin typeface="Segoe Print" pitchFamily="2" charset="0"/>
              </a:rPr>
              <a:t>Regression </a:t>
            </a:r>
            <a:r>
              <a:rPr lang="en-US" sz="2600" b="1" dirty="0" smtClean="0">
                <a:solidFill>
                  <a:srgbClr val="0070C0"/>
                </a:solidFill>
                <a:latin typeface="Segoe Print" pitchFamily="2" charset="0"/>
              </a:rPr>
              <a:t>Model</a:t>
            </a:r>
            <a:endParaRPr lang="en-US" sz="2600" b="1" dirty="0" smtClean="0">
              <a:solidFill>
                <a:srgbClr val="0070C0"/>
              </a:solidFill>
              <a:latin typeface="Segoe Print" pitchFamily="2" charset="0"/>
            </a:endParaRPr>
          </a:p>
          <a:p>
            <a:pPr lvl="1"/>
            <a:r>
              <a:rPr lang="en-US" sz="2600" b="1" dirty="0" smtClean="0">
                <a:solidFill>
                  <a:srgbClr val="0070C0"/>
                </a:solidFill>
                <a:latin typeface="Segoe Print" pitchFamily="2" charset="0"/>
              </a:rPr>
              <a:t>Least </a:t>
            </a:r>
            <a:r>
              <a:rPr lang="en-US" sz="2600" b="1" dirty="0">
                <a:solidFill>
                  <a:srgbClr val="0070C0"/>
                </a:solidFill>
                <a:latin typeface="Segoe Print" pitchFamily="2" charset="0"/>
              </a:rPr>
              <a:t>Absolute </a:t>
            </a:r>
            <a:r>
              <a:rPr lang="en-US" sz="2600" b="1" dirty="0" smtClean="0">
                <a:solidFill>
                  <a:srgbClr val="0070C0"/>
                </a:solidFill>
                <a:latin typeface="Segoe Print" pitchFamily="2" charset="0"/>
              </a:rPr>
              <a:t>Shrinkage and Selection </a:t>
            </a:r>
            <a:r>
              <a:rPr lang="en-US" sz="2600" b="1" dirty="0">
                <a:solidFill>
                  <a:srgbClr val="0070C0"/>
                </a:solidFill>
                <a:latin typeface="Segoe Print" pitchFamily="2" charset="0"/>
              </a:rPr>
              <a:t>Operator </a:t>
            </a:r>
            <a:r>
              <a:rPr lang="en-US" sz="2600" b="1" dirty="0" smtClean="0">
                <a:solidFill>
                  <a:srgbClr val="0070C0"/>
                </a:solidFill>
                <a:latin typeface="Segoe Print" pitchFamily="2" charset="0"/>
              </a:rPr>
              <a:t> (</a:t>
            </a:r>
            <a:r>
              <a:rPr lang="en-US" sz="2600" b="1" dirty="0">
                <a:solidFill>
                  <a:srgbClr val="0070C0"/>
                </a:solidFill>
                <a:latin typeface="Segoe Print" pitchFamily="2" charset="0"/>
              </a:rPr>
              <a:t>Lasso) Regression</a:t>
            </a:r>
            <a:r>
              <a:rPr lang="en-US" sz="2600" b="1" dirty="0" smtClean="0">
                <a:solidFill>
                  <a:srgbClr val="0070C0"/>
                </a:solidFill>
                <a:latin typeface="Segoe Print" pitchFamily="2" charset="0"/>
              </a:rPr>
              <a:t>.</a:t>
            </a:r>
          </a:p>
          <a:p>
            <a:pPr marL="457200" lvl="1" indent="0">
              <a:buNone/>
            </a:pPr>
            <a:endParaRPr lang="en-US" sz="2600" b="1" dirty="0" smtClean="0">
              <a:solidFill>
                <a:srgbClr val="0070C0"/>
              </a:solidFill>
              <a:latin typeface="Segoe Print" pitchFamily="2" charset="0"/>
            </a:endParaRPr>
          </a:p>
          <a:p>
            <a:r>
              <a:rPr lang="en-US" sz="2600" b="1" dirty="0">
                <a:solidFill>
                  <a:srgbClr val="0070C0"/>
                </a:solidFill>
                <a:latin typeface="Segoe Print" pitchFamily="2" charset="0"/>
              </a:rPr>
              <a:t>All the four models are created and fit with the X_train and y_train datasets respectively, predictions are created for the test dataset to evaluate the model’s performance</a:t>
            </a:r>
            <a:endParaRPr lang="en-US" sz="2600" b="1" dirty="0" smtClean="0">
              <a:solidFill>
                <a:srgbClr val="0070C0"/>
              </a:solidFill>
              <a:latin typeface="Segoe Print" pitchFamily="2" charset="0"/>
            </a:endParaRPr>
          </a:p>
          <a:p>
            <a:endParaRPr lang="en-US" sz="2400" b="1" dirty="0">
              <a:solidFill>
                <a:srgbClr val="0070C0"/>
              </a:solidFill>
              <a:latin typeface="Segoe Print" pitchFamily="2" charset="0"/>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248400"/>
            <a:ext cx="609600" cy="609600"/>
          </a:xfrm>
          <a:prstGeom prst="rect">
            <a:avLst/>
          </a:prstGeom>
        </p:spPr>
      </p:pic>
    </p:spTree>
    <p:extLst>
      <p:ext uri="{BB962C8B-B14F-4D97-AF65-F5344CB8AC3E}">
        <p14:creationId xmlns:p14="http://schemas.microsoft.com/office/powerpoint/2010/main" val="388802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3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70C0"/>
                </a:solidFill>
                <a:latin typeface="Segoe Print" pitchFamily="2" charset="0"/>
              </a:rPr>
              <a:t>Evaluation</a:t>
            </a:r>
            <a:endParaRPr lang="en-US" sz="3600" b="1" dirty="0">
              <a:solidFill>
                <a:srgbClr val="0070C0"/>
              </a:solidFill>
              <a:latin typeface="Segoe Print" pitchFamily="2" charset="0"/>
            </a:endParaRPr>
          </a:p>
        </p:txBody>
      </p:sp>
      <p:sp>
        <p:nvSpPr>
          <p:cNvPr id="3" name="Content Placeholder 2"/>
          <p:cNvSpPr>
            <a:spLocks noGrp="1"/>
          </p:cNvSpPr>
          <p:nvPr>
            <p:ph idx="1"/>
          </p:nvPr>
        </p:nvSpPr>
        <p:spPr>
          <a:xfrm>
            <a:off x="457200" y="1295400"/>
            <a:ext cx="8229600" cy="4830763"/>
          </a:xfrm>
        </p:spPr>
        <p:txBody>
          <a:bodyPr/>
          <a:lstStyle/>
          <a:p>
            <a:r>
              <a:rPr lang="en-US" sz="2400" b="1" dirty="0" smtClean="0">
                <a:solidFill>
                  <a:srgbClr val="0070C0"/>
                </a:solidFill>
                <a:latin typeface="Segoe Print" pitchFamily="2" charset="0"/>
              </a:rPr>
              <a:t>R </a:t>
            </a:r>
            <a:r>
              <a:rPr lang="en-US" sz="2400" b="1" dirty="0">
                <a:solidFill>
                  <a:srgbClr val="0070C0"/>
                </a:solidFill>
                <a:latin typeface="Segoe Print" pitchFamily="2" charset="0"/>
              </a:rPr>
              <a:t>Squared and RMSE (Root Mean Squared Error) are </a:t>
            </a:r>
            <a:r>
              <a:rPr lang="en-US" sz="2400" b="1" dirty="0" smtClean="0">
                <a:solidFill>
                  <a:srgbClr val="0070C0"/>
                </a:solidFill>
                <a:latin typeface="Segoe Print" pitchFamily="2" charset="0"/>
              </a:rPr>
              <a:t>considered for model evaluation.</a:t>
            </a:r>
          </a:p>
          <a:p>
            <a:pPr marL="0" indent="0">
              <a:buNone/>
            </a:pPr>
            <a:endParaRPr lang="en-US" sz="2400" b="1" dirty="0" smtClean="0">
              <a:solidFill>
                <a:srgbClr val="0070C0"/>
              </a:solidFill>
              <a:latin typeface="Segoe Print" pitchFamily="2" charset="0"/>
            </a:endParaRPr>
          </a:p>
          <a:p>
            <a:r>
              <a:rPr lang="en-US" sz="2400" b="1" dirty="0" smtClean="0">
                <a:solidFill>
                  <a:srgbClr val="0070C0"/>
                </a:solidFill>
                <a:latin typeface="Segoe Print" pitchFamily="2" charset="0"/>
              </a:rPr>
              <a:t>The evaluation metrics </a:t>
            </a:r>
            <a:r>
              <a:rPr lang="en-US" sz="2400" b="1" dirty="0">
                <a:solidFill>
                  <a:srgbClr val="0070C0"/>
                </a:solidFill>
                <a:latin typeface="Segoe Print" pitchFamily="2" charset="0"/>
              </a:rPr>
              <a:t>are calculated for each model respectively</a:t>
            </a:r>
            <a:r>
              <a:rPr lang="en-US" sz="2400" b="1" dirty="0" smtClean="0">
                <a:solidFill>
                  <a:srgbClr val="0070C0"/>
                </a:solidFill>
                <a:latin typeface="Segoe Print" pitchFamily="2" charset="0"/>
              </a:rPr>
              <a:t>.</a:t>
            </a:r>
          </a:p>
          <a:p>
            <a:endParaRPr lang="en-US" sz="2400" b="1" dirty="0" smtClean="0">
              <a:solidFill>
                <a:srgbClr val="0070C0"/>
              </a:solidFill>
              <a:latin typeface="Segoe Print" pitchFamily="2" charset="0"/>
            </a:endParaRPr>
          </a:p>
        </p:txBody>
      </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810000"/>
            <a:ext cx="73152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1116" y="5943600"/>
            <a:ext cx="609600" cy="609600"/>
          </a:xfrm>
          <a:prstGeom prst="rect">
            <a:avLst/>
          </a:prstGeom>
        </p:spPr>
      </p:pic>
    </p:spTree>
    <p:extLst>
      <p:ext uri="{BB962C8B-B14F-4D97-AF65-F5344CB8AC3E}">
        <p14:creationId xmlns:p14="http://schemas.microsoft.com/office/powerpoint/2010/main" val="274925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9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92162"/>
          </a:xfrm>
        </p:spPr>
        <p:txBody>
          <a:bodyPr>
            <a:normAutofit/>
          </a:bodyPr>
          <a:lstStyle/>
          <a:p>
            <a:r>
              <a:rPr lang="en-US" sz="3200" b="1" dirty="0" smtClean="0">
                <a:solidFill>
                  <a:srgbClr val="0070C0"/>
                </a:solidFill>
                <a:latin typeface="Segoe Print" pitchFamily="2" charset="0"/>
              </a:rPr>
              <a:t>Linear regression Model</a:t>
            </a:r>
            <a:endParaRPr lang="en-US" sz="3200" b="1" dirty="0">
              <a:solidFill>
                <a:srgbClr val="0070C0"/>
              </a:solidFill>
              <a:latin typeface="Segoe Print" pitchFamily="2" charset="0"/>
            </a:endParaRPr>
          </a:p>
        </p:txBody>
      </p:sp>
      <p:sp>
        <p:nvSpPr>
          <p:cNvPr id="3" name="Content Placeholder 2"/>
          <p:cNvSpPr>
            <a:spLocks noGrp="1"/>
          </p:cNvSpPr>
          <p:nvPr>
            <p:ph sz="half" idx="1"/>
          </p:nvPr>
        </p:nvSpPr>
        <p:spPr>
          <a:xfrm>
            <a:off x="533400" y="2590800"/>
            <a:ext cx="2927498" cy="2057400"/>
          </a:xfrm>
        </p:spPr>
        <p:txBody>
          <a:bodyPr>
            <a:normAutofit lnSpcReduction="10000"/>
          </a:bodyPr>
          <a:lstStyle/>
          <a:p>
            <a:pPr marL="0" indent="0">
              <a:buNone/>
            </a:pPr>
            <a:r>
              <a:rPr lang="en-US" sz="2400" b="1" dirty="0" smtClean="0">
                <a:solidFill>
                  <a:srgbClr val="0070C0"/>
                </a:solidFill>
                <a:latin typeface="Segoe Print" pitchFamily="2" charset="0"/>
              </a:rPr>
              <a:t>Performance of the Linear Regression model with the train and test datasets</a:t>
            </a:r>
            <a:endParaRPr lang="en-US" sz="2400" b="1" dirty="0">
              <a:solidFill>
                <a:srgbClr val="0070C0"/>
              </a:solidFill>
              <a:latin typeface="Segoe Print" pitchFamily="2" charset="0"/>
            </a:endParaRPr>
          </a:p>
        </p:txBody>
      </p:sp>
      <p:sp>
        <p:nvSpPr>
          <p:cNvPr id="4" name="Content Placeholder 3"/>
          <p:cNvSpPr>
            <a:spLocks noGrp="1"/>
          </p:cNvSpPr>
          <p:nvPr>
            <p:ph sz="half" idx="2"/>
          </p:nvPr>
        </p:nvSpPr>
        <p:spPr>
          <a:xfrm>
            <a:off x="4038600" y="2514600"/>
            <a:ext cx="4876800" cy="2339163"/>
          </a:xfrm>
        </p:spPr>
        <p:style>
          <a:lnRef idx="1">
            <a:schemeClr val="accent5"/>
          </a:lnRef>
          <a:fillRef idx="2">
            <a:schemeClr val="accent5"/>
          </a:fillRef>
          <a:effectRef idx="1">
            <a:schemeClr val="accent5"/>
          </a:effectRef>
          <a:fontRef idx="minor">
            <a:schemeClr val="dk1"/>
          </a:fontRef>
        </p:style>
        <p:txBody>
          <a:bodyPr>
            <a:normAutofit lnSpcReduction="10000"/>
          </a:bodyPr>
          <a:lstStyle/>
          <a:p>
            <a:r>
              <a:rPr lang="en-US" sz="2400" b="1" dirty="0" smtClean="0">
                <a:solidFill>
                  <a:srgbClr val="0070C0"/>
                </a:solidFill>
                <a:latin typeface="Segoe Print" pitchFamily="2" charset="0"/>
              </a:rPr>
              <a:t>R Squared (Test Dataset ): 0.7128 </a:t>
            </a:r>
          </a:p>
          <a:p>
            <a:r>
              <a:rPr lang="en-US" sz="2400" b="1" dirty="0" smtClean="0">
                <a:solidFill>
                  <a:srgbClr val="0070C0"/>
                </a:solidFill>
                <a:latin typeface="Segoe Print" pitchFamily="2" charset="0"/>
              </a:rPr>
              <a:t>R Squared (Train Dataset ): 0.7001</a:t>
            </a:r>
          </a:p>
          <a:p>
            <a:r>
              <a:rPr lang="en-US" sz="2400" b="1" dirty="0" smtClean="0">
                <a:solidFill>
                  <a:srgbClr val="0070C0"/>
                </a:solidFill>
                <a:latin typeface="Segoe Print" pitchFamily="2" charset="0"/>
              </a:rPr>
              <a:t> MSE : 117012863.6065 </a:t>
            </a:r>
          </a:p>
          <a:p>
            <a:r>
              <a:rPr lang="en-US" sz="2400" b="1" dirty="0" smtClean="0">
                <a:solidFill>
                  <a:srgbClr val="0070C0"/>
                </a:solidFill>
                <a:latin typeface="Segoe Print" pitchFamily="2" charset="0"/>
              </a:rPr>
              <a:t>RMSE : 10817.2484</a:t>
            </a:r>
            <a:endParaRPr lang="en-US" sz="2400" b="1" dirty="0">
              <a:solidFill>
                <a:srgbClr val="0070C0"/>
              </a:solidFill>
              <a:latin typeface="Segoe Print" pitchFamily="2" charset="0"/>
            </a:endParaRPr>
          </a:p>
        </p:txBody>
      </p:sp>
      <p:sp>
        <p:nvSpPr>
          <p:cNvPr id="5" name="Left Brace 4"/>
          <p:cNvSpPr/>
          <p:nvPr/>
        </p:nvSpPr>
        <p:spPr>
          <a:xfrm>
            <a:off x="3421912" y="2514600"/>
            <a:ext cx="590107" cy="2415363"/>
          </a:xfrm>
          <a:prstGeom prst="leftBrace">
            <a:avLst>
              <a:gd name="adj1" fmla="val 37839"/>
              <a:gd name="adj2" fmla="val 483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70C0"/>
              </a:solidFill>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5501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9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7848600" cy="667512"/>
          </a:xfrm>
        </p:spPr>
        <p:txBody>
          <a:bodyPr>
            <a:normAutofit/>
          </a:bodyPr>
          <a:lstStyle/>
          <a:p>
            <a:r>
              <a:rPr lang="en-US" sz="3600" b="1" dirty="0" smtClean="0">
                <a:solidFill>
                  <a:srgbClr val="0070C0"/>
                </a:solidFill>
                <a:latin typeface="Segoe Print" pitchFamily="2" charset="0"/>
              </a:rPr>
              <a:t>Introduction</a:t>
            </a:r>
            <a:endParaRPr lang="en-US" sz="3600" b="1" dirty="0">
              <a:solidFill>
                <a:srgbClr val="0070C0"/>
              </a:solidFill>
              <a:latin typeface="Segoe Print" pitchFamily="2" charset="0"/>
            </a:endParaRPr>
          </a:p>
        </p:txBody>
      </p:sp>
      <p:pic>
        <p:nvPicPr>
          <p:cNvPr id="1029" name="Picture 5"/>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tretch>
            <a:fillRect/>
          </a:stretch>
        </p:blipFill>
        <p:spPr bwMode="auto">
          <a:xfrm>
            <a:off x="795324" y="1600200"/>
            <a:ext cx="4386276"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257800" y="2971800"/>
            <a:ext cx="3657600" cy="1981200"/>
          </a:xfrm>
        </p:spPr>
        <p:txBody>
          <a:bodyPr>
            <a:normAutofit fontScale="92500" lnSpcReduction="20000"/>
          </a:bodyPr>
          <a:lstStyle/>
          <a:p>
            <a:pPr>
              <a:buFont typeface="Wingdings" pitchFamily="2" charset="2"/>
              <a:buChar char="Ø"/>
            </a:pPr>
            <a:r>
              <a:rPr lang="en-US" sz="2000" b="1" dirty="0">
                <a:solidFill>
                  <a:srgbClr val="0070C0"/>
                </a:solidFill>
                <a:latin typeface="Segoe Print" pitchFamily="2" charset="0"/>
              </a:rPr>
              <a:t>Rent refers to a regular payment made to a landlord by a tenant leasing property like a house or apartment.</a:t>
            </a:r>
            <a:r>
              <a:rPr lang="en-US" dirty="0"/>
              <a:t/>
            </a:r>
            <a:br>
              <a:rPr lang="en-US" dirty="0"/>
            </a:br>
            <a:r>
              <a:rPr lang="en-US" dirty="0"/>
              <a:t/>
            </a:r>
            <a:br>
              <a:rPr lang="en-US" dirty="0"/>
            </a:br>
            <a:endParaRPr lang="en-US"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172200"/>
            <a:ext cx="609600" cy="609600"/>
          </a:xfrm>
          <a:prstGeom prst="rect">
            <a:avLst/>
          </a:prstGeom>
        </p:spPr>
      </p:pic>
    </p:spTree>
    <p:extLst>
      <p:ext uri="{BB962C8B-B14F-4D97-AF65-F5344CB8AC3E}">
        <p14:creationId xmlns:p14="http://schemas.microsoft.com/office/powerpoint/2010/main" val="389957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70C0"/>
                </a:solidFill>
                <a:latin typeface="Segoe Print" pitchFamily="2" charset="0"/>
              </a:rPr>
              <a:t>Decision Tree Model</a:t>
            </a:r>
            <a:endParaRPr lang="en-US" sz="3600" b="1" dirty="0">
              <a:solidFill>
                <a:srgbClr val="0070C0"/>
              </a:solidFill>
              <a:latin typeface="Segoe Print" pitchFamily="2" charset="0"/>
            </a:endParaRPr>
          </a:p>
        </p:txBody>
      </p:sp>
      <p:sp>
        <p:nvSpPr>
          <p:cNvPr id="3" name="Content Placeholder 2"/>
          <p:cNvSpPr>
            <a:spLocks noGrp="1"/>
          </p:cNvSpPr>
          <p:nvPr>
            <p:ph sz="half" idx="1"/>
          </p:nvPr>
        </p:nvSpPr>
        <p:spPr>
          <a:xfrm>
            <a:off x="304800" y="2514600"/>
            <a:ext cx="3513174" cy="1752600"/>
          </a:xfrm>
          <a:ln>
            <a:noFill/>
          </a:ln>
        </p:spPr>
        <p:style>
          <a:lnRef idx="2">
            <a:schemeClr val="accent5"/>
          </a:lnRef>
          <a:fillRef idx="1">
            <a:schemeClr val="lt1"/>
          </a:fillRef>
          <a:effectRef idx="0">
            <a:schemeClr val="accent5"/>
          </a:effectRef>
          <a:fontRef idx="minor">
            <a:schemeClr val="dk1"/>
          </a:fontRef>
        </p:style>
        <p:txBody>
          <a:bodyPr>
            <a:normAutofit fontScale="92500"/>
          </a:bodyPr>
          <a:lstStyle/>
          <a:p>
            <a:pPr marL="0" indent="0">
              <a:buNone/>
            </a:pPr>
            <a:r>
              <a:rPr lang="en-US" sz="2400" b="1" dirty="0" smtClean="0">
                <a:solidFill>
                  <a:srgbClr val="0070C0"/>
                </a:solidFill>
                <a:latin typeface="Segoe Print" pitchFamily="2" charset="0"/>
              </a:rPr>
              <a:t>Performance of the Decision tree model with the train and test datasets.</a:t>
            </a:r>
            <a:endParaRPr lang="en-US" sz="2400" b="1" dirty="0">
              <a:solidFill>
                <a:srgbClr val="0070C0"/>
              </a:solidFill>
              <a:latin typeface="Segoe Print" pitchFamily="2" charset="0"/>
            </a:endParaRPr>
          </a:p>
        </p:txBody>
      </p:sp>
      <p:sp>
        <p:nvSpPr>
          <p:cNvPr id="4" name="Content Placeholder 3"/>
          <p:cNvSpPr>
            <a:spLocks noGrp="1"/>
          </p:cNvSpPr>
          <p:nvPr>
            <p:ph sz="half" idx="2"/>
          </p:nvPr>
        </p:nvSpPr>
        <p:spPr>
          <a:xfrm>
            <a:off x="4419600" y="2209800"/>
            <a:ext cx="4419600" cy="2743200"/>
          </a:xfrm>
        </p:spPr>
        <p:style>
          <a:lnRef idx="1">
            <a:schemeClr val="accent5"/>
          </a:lnRef>
          <a:fillRef idx="2">
            <a:schemeClr val="accent5"/>
          </a:fillRef>
          <a:effectRef idx="1">
            <a:schemeClr val="accent5"/>
          </a:effectRef>
          <a:fontRef idx="minor">
            <a:schemeClr val="dk1"/>
          </a:fontRef>
        </p:style>
        <p:txBody>
          <a:bodyPr>
            <a:normAutofit fontScale="92500"/>
          </a:bodyPr>
          <a:lstStyle/>
          <a:p>
            <a:r>
              <a:rPr lang="en-US" sz="2400" b="1" dirty="0" smtClean="0">
                <a:solidFill>
                  <a:srgbClr val="0070C0"/>
                </a:solidFill>
                <a:latin typeface="Segoe Print" pitchFamily="2" charset="0"/>
              </a:rPr>
              <a:t>R Squared (Test Data ): 0.6263 </a:t>
            </a:r>
          </a:p>
          <a:p>
            <a:r>
              <a:rPr lang="en-US" sz="2400" b="1" dirty="0" smtClean="0">
                <a:solidFill>
                  <a:srgbClr val="0070C0"/>
                </a:solidFill>
                <a:latin typeface="Segoe Print" pitchFamily="2" charset="0"/>
              </a:rPr>
              <a:t>R Squared (Train Data ): 0.9979 </a:t>
            </a:r>
          </a:p>
          <a:p>
            <a:r>
              <a:rPr lang="en-US" sz="2400" b="1" dirty="0" smtClean="0">
                <a:solidFill>
                  <a:srgbClr val="0070C0"/>
                </a:solidFill>
                <a:latin typeface="Segoe Print" pitchFamily="2" charset="0"/>
              </a:rPr>
              <a:t>MSE value : 152220654.7231 </a:t>
            </a:r>
          </a:p>
          <a:p>
            <a:r>
              <a:rPr lang="en-US" sz="2400" b="1" dirty="0" smtClean="0">
                <a:solidFill>
                  <a:srgbClr val="0070C0"/>
                </a:solidFill>
                <a:latin typeface="Segoe Print" pitchFamily="2" charset="0"/>
              </a:rPr>
              <a:t>RMSE value : 12337.7735</a:t>
            </a:r>
            <a:endParaRPr lang="en-US" sz="2400" b="1" dirty="0">
              <a:solidFill>
                <a:srgbClr val="0070C0"/>
              </a:solidFill>
              <a:latin typeface="Segoe Print" pitchFamily="2" charset="0"/>
            </a:endParaRPr>
          </a:p>
        </p:txBody>
      </p:sp>
      <p:sp>
        <p:nvSpPr>
          <p:cNvPr id="5" name="Left Brace 4"/>
          <p:cNvSpPr/>
          <p:nvPr/>
        </p:nvSpPr>
        <p:spPr>
          <a:xfrm>
            <a:off x="3934932" y="2321442"/>
            <a:ext cx="381000" cy="2362200"/>
          </a:xfrm>
          <a:prstGeom prst="leftBrace">
            <a:avLst>
              <a:gd name="adj1" fmla="val 4182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77200" y="6019800"/>
            <a:ext cx="609600" cy="609600"/>
          </a:xfrm>
          <a:prstGeom prst="rect">
            <a:avLst/>
          </a:prstGeom>
        </p:spPr>
      </p:pic>
    </p:spTree>
    <p:extLst>
      <p:ext uri="{BB962C8B-B14F-4D97-AF65-F5344CB8AC3E}">
        <p14:creationId xmlns:p14="http://schemas.microsoft.com/office/powerpoint/2010/main" val="5418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8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70C0"/>
                </a:solidFill>
                <a:latin typeface="Segoe Print" pitchFamily="2" charset="0"/>
              </a:rPr>
              <a:t>Random Forest Regression Model</a:t>
            </a:r>
            <a:endParaRPr lang="en-US" sz="3600" b="1" dirty="0">
              <a:solidFill>
                <a:srgbClr val="0070C0"/>
              </a:solidFill>
              <a:latin typeface="Segoe Print" pitchFamily="2" charset="0"/>
            </a:endParaRPr>
          </a:p>
        </p:txBody>
      </p:sp>
      <p:sp>
        <p:nvSpPr>
          <p:cNvPr id="3" name="Content Placeholder 2"/>
          <p:cNvSpPr>
            <a:spLocks noGrp="1"/>
          </p:cNvSpPr>
          <p:nvPr>
            <p:ph sz="half" idx="1"/>
          </p:nvPr>
        </p:nvSpPr>
        <p:spPr>
          <a:xfrm>
            <a:off x="533400" y="2324100"/>
            <a:ext cx="3048000" cy="2667000"/>
          </a:xfrm>
        </p:spPr>
        <p:txBody>
          <a:bodyPr>
            <a:normAutofit/>
          </a:bodyPr>
          <a:lstStyle/>
          <a:p>
            <a:pPr marL="0" indent="0">
              <a:buNone/>
            </a:pPr>
            <a:r>
              <a:rPr lang="en-US" sz="2400" b="1" dirty="0" smtClean="0">
                <a:solidFill>
                  <a:srgbClr val="0070C0"/>
                </a:solidFill>
                <a:latin typeface="Segoe Print" pitchFamily="2" charset="0"/>
              </a:rPr>
              <a:t>Performance of the Random Forest Regression Model with the train and test datasets.</a:t>
            </a:r>
            <a:endParaRPr lang="en-US" sz="2400" b="1" dirty="0">
              <a:solidFill>
                <a:srgbClr val="0070C0"/>
              </a:solidFill>
              <a:latin typeface="Segoe Print" pitchFamily="2" charset="0"/>
            </a:endParaRPr>
          </a:p>
        </p:txBody>
      </p:sp>
      <p:sp>
        <p:nvSpPr>
          <p:cNvPr id="4" name="Content Placeholder 3"/>
          <p:cNvSpPr>
            <a:spLocks noGrp="1"/>
          </p:cNvSpPr>
          <p:nvPr>
            <p:ph sz="half" idx="2"/>
          </p:nvPr>
        </p:nvSpPr>
        <p:spPr>
          <a:xfrm>
            <a:off x="4114800" y="2209800"/>
            <a:ext cx="4572000" cy="2971800"/>
          </a:xfrm>
        </p:spPr>
        <p:style>
          <a:lnRef idx="1">
            <a:schemeClr val="accent5"/>
          </a:lnRef>
          <a:fillRef idx="2">
            <a:schemeClr val="accent5"/>
          </a:fillRef>
          <a:effectRef idx="1">
            <a:schemeClr val="accent5"/>
          </a:effectRef>
          <a:fontRef idx="minor">
            <a:schemeClr val="dk1"/>
          </a:fontRef>
        </p:style>
        <p:txBody>
          <a:bodyPr>
            <a:normAutofit/>
          </a:bodyPr>
          <a:lstStyle/>
          <a:p>
            <a:r>
              <a:rPr lang="en-US" sz="2400" b="1" dirty="0" smtClean="0">
                <a:solidFill>
                  <a:srgbClr val="0070C0"/>
                </a:solidFill>
                <a:latin typeface="Segoe Print" pitchFamily="2" charset="0"/>
              </a:rPr>
              <a:t>R Squared (Test Data): 0.7666</a:t>
            </a:r>
          </a:p>
          <a:p>
            <a:r>
              <a:rPr lang="en-US" sz="2400" b="1" dirty="0" smtClean="0">
                <a:solidFill>
                  <a:srgbClr val="0070C0"/>
                </a:solidFill>
                <a:latin typeface="Segoe Print" pitchFamily="2" charset="0"/>
              </a:rPr>
              <a:t>R Squared (Train Data): 0.9644 </a:t>
            </a:r>
          </a:p>
          <a:p>
            <a:r>
              <a:rPr lang="en-US" sz="2400" b="1" dirty="0" smtClean="0">
                <a:solidFill>
                  <a:srgbClr val="0070C0"/>
                </a:solidFill>
                <a:latin typeface="Segoe Print" pitchFamily="2" charset="0"/>
              </a:rPr>
              <a:t>MSE value : 95095368.8336</a:t>
            </a:r>
          </a:p>
          <a:p>
            <a:r>
              <a:rPr lang="en-US" sz="2400" b="1" dirty="0" smtClean="0">
                <a:solidFill>
                  <a:srgbClr val="0070C0"/>
                </a:solidFill>
                <a:latin typeface="Segoe Print" pitchFamily="2" charset="0"/>
              </a:rPr>
              <a:t>RMSE value : 9751.6854</a:t>
            </a:r>
            <a:endParaRPr lang="en-US" sz="2400" b="1" dirty="0">
              <a:solidFill>
                <a:srgbClr val="0070C0"/>
              </a:solidFill>
              <a:latin typeface="Segoe Print" pitchFamily="2" charset="0"/>
            </a:endParaRPr>
          </a:p>
        </p:txBody>
      </p:sp>
      <p:sp>
        <p:nvSpPr>
          <p:cNvPr id="5" name="Left Brace 4"/>
          <p:cNvSpPr/>
          <p:nvPr/>
        </p:nvSpPr>
        <p:spPr>
          <a:xfrm>
            <a:off x="3576084" y="2362200"/>
            <a:ext cx="381000" cy="2590800"/>
          </a:xfrm>
          <a:prstGeom prst="leftBrace">
            <a:avLst>
              <a:gd name="adj1" fmla="val 6135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61498" y="6172200"/>
            <a:ext cx="609600" cy="609600"/>
          </a:xfrm>
          <a:prstGeom prst="rect">
            <a:avLst/>
          </a:prstGeom>
        </p:spPr>
      </p:pic>
    </p:spTree>
    <p:extLst>
      <p:ext uri="{BB962C8B-B14F-4D97-AF65-F5344CB8AC3E}">
        <p14:creationId xmlns:p14="http://schemas.microsoft.com/office/powerpoint/2010/main" val="86635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solidFill>
                  <a:srgbClr val="0070C0"/>
                </a:solidFill>
                <a:latin typeface="Segoe Print" pitchFamily="2" charset="0"/>
              </a:rPr>
              <a:t>Feature importance in Random Forest Regression Model</a:t>
            </a:r>
            <a:endParaRPr lang="en-US" sz="3600" b="1" dirty="0">
              <a:solidFill>
                <a:srgbClr val="0070C0"/>
              </a:solidFill>
              <a:latin typeface="Segoe Print" pitchFamily="2" charset="0"/>
            </a:endParaRPr>
          </a:p>
        </p:txBody>
      </p:sp>
      <p:pic>
        <p:nvPicPr>
          <p:cNvPr id="7170"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066800" y="1524000"/>
            <a:ext cx="6553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53400" y="6019800"/>
            <a:ext cx="609600" cy="609600"/>
          </a:xfrm>
          <a:prstGeom prst="rect">
            <a:avLst/>
          </a:prstGeom>
        </p:spPr>
      </p:pic>
    </p:spTree>
    <p:extLst>
      <p:ext uri="{BB962C8B-B14F-4D97-AF65-F5344CB8AC3E}">
        <p14:creationId xmlns:p14="http://schemas.microsoft.com/office/powerpoint/2010/main" val="235251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Autofit/>
          </a:bodyPr>
          <a:lstStyle/>
          <a:p>
            <a:r>
              <a:rPr lang="en-US" sz="3600" b="1" dirty="0" smtClean="0">
                <a:solidFill>
                  <a:srgbClr val="0070C0"/>
                </a:solidFill>
                <a:latin typeface="Segoe Print" pitchFamily="2" charset="0"/>
              </a:rPr>
              <a:t>Least </a:t>
            </a:r>
            <a:r>
              <a:rPr lang="en-US" sz="3600" b="1" dirty="0">
                <a:solidFill>
                  <a:srgbClr val="0070C0"/>
                </a:solidFill>
                <a:latin typeface="Segoe Print" pitchFamily="2" charset="0"/>
              </a:rPr>
              <a:t>Absolute </a:t>
            </a:r>
            <a:r>
              <a:rPr lang="en-US" sz="3600" b="1" dirty="0" smtClean="0">
                <a:solidFill>
                  <a:srgbClr val="0070C0"/>
                </a:solidFill>
                <a:latin typeface="Segoe Print" pitchFamily="2" charset="0"/>
              </a:rPr>
              <a:t>Shrinkage and Selection </a:t>
            </a:r>
            <a:r>
              <a:rPr lang="en-US" sz="3600" b="1" dirty="0">
                <a:solidFill>
                  <a:srgbClr val="0070C0"/>
                </a:solidFill>
                <a:latin typeface="Segoe Print" pitchFamily="2" charset="0"/>
              </a:rPr>
              <a:t>Operator (Lasso) </a:t>
            </a:r>
            <a:r>
              <a:rPr lang="en-US" sz="3600" b="1" dirty="0" smtClean="0">
                <a:solidFill>
                  <a:srgbClr val="0070C0"/>
                </a:solidFill>
                <a:latin typeface="Segoe Print" pitchFamily="2" charset="0"/>
              </a:rPr>
              <a:t>Regression Model</a:t>
            </a:r>
            <a:endParaRPr lang="en-US" sz="3600" b="1" dirty="0">
              <a:solidFill>
                <a:srgbClr val="0070C0"/>
              </a:solidFill>
              <a:latin typeface="Segoe Print" pitchFamily="2" charset="0"/>
            </a:endParaRPr>
          </a:p>
        </p:txBody>
      </p:sp>
      <p:sp>
        <p:nvSpPr>
          <p:cNvPr id="3" name="Content Placeholder 2"/>
          <p:cNvSpPr>
            <a:spLocks noGrp="1"/>
          </p:cNvSpPr>
          <p:nvPr>
            <p:ph sz="half" idx="1"/>
          </p:nvPr>
        </p:nvSpPr>
        <p:spPr>
          <a:xfrm>
            <a:off x="457200" y="2324100"/>
            <a:ext cx="3048000" cy="2362200"/>
          </a:xfrm>
        </p:spPr>
        <p:txBody>
          <a:bodyPr>
            <a:normAutofit lnSpcReduction="10000"/>
          </a:bodyPr>
          <a:lstStyle/>
          <a:p>
            <a:pPr marL="0" indent="0">
              <a:buNone/>
            </a:pPr>
            <a:r>
              <a:rPr lang="en-US" sz="2400" b="1" dirty="0" smtClean="0">
                <a:solidFill>
                  <a:srgbClr val="0070C0"/>
                </a:solidFill>
                <a:latin typeface="Segoe Print" pitchFamily="2" charset="0"/>
              </a:rPr>
              <a:t>Performance of the LASSO Regression Model with the train and test datasets.</a:t>
            </a:r>
            <a:endParaRPr lang="en-US" sz="2400" b="1" dirty="0">
              <a:solidFill>
                <a:srgbClr val="0070C0"/>
              </a:solidFill>
              <a:latin typeface="Segoe Print" pitchFamily="2" charset="0"/>
            </a:endParaRPr>
          </a:p>
        </p:txBody>
      </p:sp>
      <p:sp>
        <p:nvSpPr>
          <p:cNvPr id="4" name="Content Placeholder 3"/>
          <p:cNvSpPr>
            <a:spLocks noGrp="1"/>
          </p:cNvSpPr>
          <p:nvPr>
            <p:ph sz="half" idx="2"/>
          </p:nvPr>
        </p:nvSpPr>
        <p:spPr>
          <a:xfrm>
            <a:off x="4267200" y="2057400"/>
            <a:ext cx="4419600" cy="3048000"/>
          </a:xfrm>
        </p:spPr>
        <p:style>
          <a:lnRef idx="1">
            <a:schemeClr val="accent5"/>
          </a:lnRef>
          <a:fillRef idx="2">
            <a:schemeClr val="accent5"/>
          </a:fillRef>
          <a:effectRef idx="1">
            <a:schemeClr val="accent5"/>
          </a:effectRef>
          <a:fontRef idx="minor">
            <a:schemeClr val="dk1"/>
          </a:fontRef>
        </p:style>
        <p:txBody>
          <a:bodyPr>
            <a:normAutofit lnSpcReduction="10000"/>
          </a:bodyPr>
          <a:lstStyle/>
          <a:p>
            <a:r>
              <a:rPr lang="en-US" sz="2400" b="1" dirty="0" smtClean="0">
                <a:solidFill>
                  <a:srgbClr val="0070C0"/>
                </a:solidFill>
                <a:latin typeface="Segoe Print" pitchFamily="2" charset="0"/>
              </a:rPr>
              <a:t>R Squared (Test Data): 0.7129</a:t>
            </a:r>
          </a:p>
          <a:p>
            <a:r>
              <a:rPr lang="en-US" sz="2400" b="1" dirty="0" smtClean="0">
                <a:solidFill>
                  <a:srgbClr val="0070C0"/>
                </a:solidFill>
                <a:latin typeface="Segoe Print" pitchFamily="2" charset="0"/>
              </a:rPr>
              <a:t>R Squared (Train Data): 0.7001 </a:t>
            </a:r>
          </a:p>
          <a:p>
            <a:r>
              <a:rPr lang="en-US" sz="2400" b="1" dirty="0" smtClean="0">
                <a:solidFill>
                  <a:srgbClr val="0070C0"/>
                </a:solidFill>
                <a:latin typeface="Segoe Print" pitchFamily="2" charset="0"/>
              </a:rPr>
              <a:t>MSE value : 116954040.7728 </a:t>
            </a:r>
          </a:p>
          <a:p>
            <a:r>
              <a:rPr lang="en-US" sz="2400" b="1" dirty="0" smtClean="0">
                <a:solidFill>
                  <a:srgbClr val="0070C0"/>
                </a:solidFill>
                <a:latin typeface="Segoe Print" pitchFamily="2" charset="0"/>
              </a:rPr>
              <a:t>RMSE value : 10814.5292</a:t>
            </a:r>
            <a:endParaRPr lang="en-US" sz="2400" b="1" dirty="0">
              <a:solidFill>
                <a:srgbClr val="0070C0"/>
              </a:solidFill>
              <a:latin typeface="Segoe Print" pitchFamily="2" charset="0"/>
            </a:endParaRPr>
          </a:p>
        </p:txBody>
      </p:sp>
      <p:sp>
        <p:nvSpPr>
          <p:cNvPr id="5" name="Left Brace 4"/>
          <p:cNvSpPr/>
          <p:nvPr/>
        </p:nvSpPr>
        <p:spPr>
          <a:xfrm>
            <a:off x="3695700" y="2057400"/>
            <a:ext cx="381000" cy="2895600"/>
          </a:xfrm>
          <a:prstGeom prst="leftBrace">
            <a:avLst>
              <a:gd name="adj1" fmla="val 5577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0005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solidFill>
                  <a:srgbClr val="0070C0"/>
                </a:solidFill>
                <a:latin typeface="Segoe Print" pitchFamily="2" charset="0"/>
              </a:rPr>
              <a:t>Feature importance in the LASSO </a:t>
            </a:r>
            <a:r>
              <a:rPr lang="en-US" sz="3600" b="1" dirty="0">
                <a:solidFill>
                  <a:srgbClr val="0070C0"/>
                </a:solidFill>
                <a:latin typeface="Segoe Print" pitchFamily="2" charset="0"/>
              </a:rPr>
              <a:t>R</a:t>
            </a:r>
            <a:r>
              <a:rPr lang="en-US" sz="3600" b="1" dirty="0" smtClean="0">
                <a:solidFill>
                  <a:srgbClr val="0070C0"/>
                </a:solidFill>
                <a:latin typeface="Segoe Print" pitchFamily="2" charset="0"/>
              </a:rPr>
              <a:t>egression Model</a:t>
            </a:r>
            <a:endParaRPr lang="en-US" sz="3600" b="1" dirty="0">
              <a:solidFill>
                <a:srgbClr val="0070C0"/>
              </a:solidFill>
              <a:latin typeface="Segoe Print" pitchFamily="2" charset="0"/>
            </a:endParaRPr>
          </a:p>
        </p:txBody>
      </p:sp>
      <p:pic>
        <p:nvPicPr>
          <p:cNvPr id="8194"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219200" y="1600200"/>
            <a:ext cx="6858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5867400"/>
            <a:ext cx="609600" cy="609600"/>
          </a:xfrm>
          <a:prstGeom prst="rect">
            <a:avLst/>
          </a:prstGeom>
        </p:spPr>
      </p:pic>
    </p:spTree>
    <p:extLst>
      <p:ext uri="{BB962C8B-B14F-4D97-AF65-F5344CB8AC3E}">
        <p14:creationId xmlns:p14="http://schemas.microsoft.com/office/powerpoint/2010/main" val="344908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70C0"/>
                </a:solidFill>
                <a:latin typeface="Segoe Print" pitchFamily="2" charset="0"/>
              </a:rPr>
              <a:t>Deployment</a:t>
            </a:r>
            <a:endParaRPr lang="en-US" sz="3600" b="1" dirty="0">
              <a:solidFill>
                <a:srgbClr val="0070C0"/>
              </a:solidFill>
              <a:latin typeface="Segoe Print" pitchFamily="2" charset="0"/>
            </a:endParaRPr>
          </a:p>
        </p:txBody>
      </p:sp>
      <p:sp>
        <p:nvSpPr>
          <p:cNvPr id="3" name="Content Placeholder 2"/>
          <p:cNvSpPr>
            <a:spLocks noGrp="1"/>
          </p:cNvSpPr>
          <p:nvPr>
            <p:ph idx="1"/>
          </p:nvPr>
        </p:nvSpPr>
        <p:spPr/>
        <p:txBody>
          <a:bodyPr/>
          <a:lstStyle/>
          <a:p>
            <a:endParaRPr lang="en-US" sz="2400" b="1" dirty="0" smtClean="0">
              <a:solidFill>
                <a:srgbClr val="0070C0"/>
              </a:solidFill>
              <a:latin typeface="Segoe Print" pitchFamily="2" charset="0"/>
            </a:endParaRPr>
          </a:p>
          <a:p>
            <a:r>
              <a:rPr lang="en-US" sz="2400" b="1" dirty="0" smtClean="0">
                <a:solidFill>
                  <a:srgbClr val="0070C0"/>
                </a:solidFill>
                <a:latin typeface="Segoe Print" pitchFamily="2" charset="0"/>
              </a:rPr>
              <a:t>Though </a:t>
            </a:r>
            <a:r>
              <a:rPr lang="en-US" sz="2400" b="1" dirty="0">
                <a:solidFill>
                  <a:srgbClr val="0070C0"/>
                </a:solidFill>
                <a:latin typeface="Segoe Print" pitchFamily="2" charset="0"/>
              </a:rPr>
              <a:t>the Random Forest performed well the model is not ready for </a:t>
            </a:r>
            <a:r>
              <a:rPr lang="en-US" sz="2400" b="1" dirty="0" smtClean="0">
                <a:solidFill>
                  <a:srgbClr val="0070C0"/>
                </a:solidFill>
                <a:latin typeface="Segoe Print" pitchFamily="2" charset="0"/>
              </a:rPr>
              <a:t>deployment; </a:t>
            </a:r>
            <a:r>
              <a:rPr lang="en-US" sz="2400" b="1" dirty="0">
                <a:solidFill>
                  <a:srgbClr val="0070C0"/>
                </a:solidFill>
                <a:latin typeface="Segoe Print" pitchFamily="2" charset="0"/>
              </a:rPr>
              <a:t>however the features that are identified can be useful for the rental sites to concentrate on the identified area which can increase the usage of the site by the people in search of a rental house.</a:t>
            </a:r>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05800" y="5943600"/>
            <a:ext cx="609600" cy="609600"/>
          </a:xfrm>
          <a:prstGeom prst="rect">
            <a:avLst/>
          </a:prstGeom>
        </p:spPr>
      </p:pic>
    </p:spTree>
    <p:extLst>
      <p:ext uri="{BB962C8B-B14F-4D97-AF65-F5344CB8AC3E}">
        <p14:creationId xmlns:p14="http://schemas.microsoft.com/office/powerpoint/2010/main" val="104157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70C0"/>
                </a:solidFill>
                <a:latin typeface="Segoe Print" pitchFamily="2" charset="0"/>
              </a:rPr>
              <a:t>Recommendations</a:t>
            </a:r>
            <a:endParaRPr lang="en-US" sz="3600" b="1" dirty="0">
              <a:solidFill>
                <a:srgbClr val="0070C0"/>
              </a:solidFill>
              <a:latin typeface="Segoe Print" pitchFamily="2" charset="0"/>
            </a:endParaRPr>
          </a:p>
        </p:txBody>
      </p:sp>
      <p:sp>
        <p:nvSpPr>
          <p:cNvPr id="4" name="Content Placeholder 3"/>
          <p:cNvSpPr>
            <a:spLocks noGrp="1"/>
          </p:cNvSpPr>
          <p:nvPr>
            <p:ph idx="1"/>
          </p:nvPr>
        </p:nvSpPr>
        <p:spPr>
          <a:xfrm>
            <a:off x="457200" y="1295400"/>
            <a:ext cx="8229600" cy="4830763"/>
          </a:xfrm>
        </p:spPr>
        <p:txBody>
          <a:bodyPr>
            <a:normAutofit/>
          </a:bodyPr>
          <a:lstStyle/>
          <a:p>
            <a:r>
              <a:rPr lang="en-US" sz="2400" b="1" dirty="0">
                <a:solidFill>
                  <a:srgbClr val="0070C0"/>
                </a:solidFill>
                <a:latin typeface="Segoe Print" pitchFamily="2" charset="0"/>
              </a:rPr>
              <a:t>In future the project recommendations are; the project can be improved by applying the PCA (Principal Component Analysis), hyper parameter tuning on the models selected to reduce the problem of over fitting in the model and improve the performance of the </a:t>
            </a:r>
            <a:r>
              <a:rPr lang="en-US" sz="2400" b="1" dirty="0" smtClean="0">
                <a:solidFill>
                  <a:srgbClr val="0070C0"/>
                </a:solidFill>
                <a:latin typeface="Segoe Print" pitchFamily="2" charset="0"/>
              </a:rPr>
              <a:t>model. </a:t>
            </a:r>
            <a:endParaRPr lang="en-US" sz="2400" b="1" dirty="0" smtClean="0">
              <a:solidFill>
                <a:srgbClr val="0070C0"/>
              </a:solidFill>
              <a:latin typeface="Segoe Print" pitchFamily="2" charset="0"/>
            </a:endParaRPr>
          </a:p>
          <a:p>
            <a:endParaRPr lang="en-US" sz="2400" b="1" dirty="0" smtClean="0">
              <a:solidFill>
                <a:srgbClr val="0070C0"/>
              </a:solidFill>
              <a:latin typeface="Segoe Print" pitchFamily="2" charset="0"/>
            </a:endParaRPr>
          </a:p>
          <a:p>
            <a:r>
              <a:rPr lang="en-US" sz="2400" b="1" dirty="0" smtClean="0">
                <a:solidFill>
                  <a:srgbClr val="0070C0"/>
                </a:solidFill>
                <a:latin typeface="Segoe Print" pitchFamily="2" charset="0"/>
              </a:rPr>
              <a:t>Cross-Validation </a:t>
            </a:r>
            <a:r>
              <a:rPr lang="en-US" sz="2400" b="1" dirty="0">
                <a:solidFill>
                  <a:srgbClr val="0070C0"/>
                </a:solidFill>
                <a:latin typeface="Segoe Print" pitchFamily="2" charset="0"/>
              </a:rPr>
              <a:t>technique can be used to assess how well a model performs on a new independent dataset. </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19800"/>
            <a:ext cx="609600" cy="609600"/>
          </a:xfrm>
          <a:prstGeom prst="rect">
            <a:avLst/>
          </a:prstGeom>
        </p:spPr>
      </p:pic>
    </p:spTree>
    <p:extLst>
      <p:ext uri="{BB962C8B-B14F-4D97-AF65-F5344CB8AC3E}">
        <p14:creationId xmlns:p14="http://schemas.microsoft.com/office/powerpoint/2010/main" val="208494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70C0"/>
                </a:solidFill>
                <a:latin typeface="Segoe Print" pitchFamily="2" charset="0"/>
              </a:rPr>
              <a:t>Conclusion</a:t>
            </a:r>
            <a:endParaRPr lang="en-US" sz="3600" b="1" dirty="0">
              <a:solidFill>
                <a:srgbClr val="0070C0"/>
              </a:solidFill>
              <a:latin typeface="Segoe Print" pitchFamily="2" charset="0"/>
            </a:endParaRPr>
          </a:p>
        </p:txBody>
      </p:sp>
      <p:sp>
        <p:nvSpPr>
          <p:cNvPr id="3" name="Content Placeholder 2"/>
          <p:cNvSpPr>
            <a:spLocks noGrp="1"/>
          </p:cNvSpPr>
          <p:nvPr>
            <p:ph idx="1"/>
          </p:nvPr>
        </p:nvSpPr>
        <p:spPr>
          <a:xfrm>
            <a:off x="457200" y="1295400"/>
            <a:ext cx="8229600" cy="4830763"/>
          </a:xfrm>
        </p:spPr>
        <p:txBody>
          <a:bodyPr>
            <a:normAutofit/>
          </a:bodyPr>
          <a:lstStyle/>
          <a:p>
            <a:pPr marL="0" indent="0">
              <a:buNone/>
            </a:pPr>
            <a:endParaRPr lang="en-US" sz="2000" b="1" dirty="0" smtClean="0">
              <a:solidFill>
                <a:srgbClr val="0070C0"/>
              </a:solidFill>
              <a:latin typeface="Segoe Print" pitchFamily="2" charset="0"/>
            </a:endParaRPr>
          </a:p>
          <a:p>
            <a:r>
              <a:rPr lang="en-US" sz="2000" b="1" dirty="0" smtClean="0">
                <a:solidFill>
                  <a:srgbClr val="0070C0"/>
                </a:solidFill>
                <a:latin typeface="Segoe Print" pitchFamily="2" charset="0"/>
              </a:rPr>
              <a:t>As </a:t>
            </a:r>
            <a:r>
              <a:rPr lang="en-US" sz="2000" b="1" dirty="0">
                <a:solidFill>
                  <a:srgbClr val="0070C0"/>
                </a:solidFill>
                <a:latin typeface="Segoe Print" pitchFamily="2" charset="0"/>
              </a:rPr>
              <a:t>per the above analysis of the House Rent Dataset of India, we can say that in India the houses rents are mostly dependent upon the cities where the houses are situated, the number of Bedrooms, Hall and Kitchen available for houses, Bathroom available and Size of the house. This analysis will be helpful for the rental listing sites for contacting the owners of the rental properties available and updating the sites for easy access for the persons searching for rental houses, thereby increasing the business.  </a:t>
            </a:r>
          </a:p>
          <a:p>
            <a:endParaRPr lang="en-US" sz="2000" b="1"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05800" y="5867400"/>
            <a:ext cx="609600" cy="609600"/>
          </a:xfrm>
          <a:prstGeom prst="rect">
            <a:avLst/>
          </a:prstGeom>
        </p:spPr>
      </p:pic>
    </p:spTree>
    <p:extLst>
      <p:ext uri="{BB962C8B-B14F-4D97-AF65-F5344CB8AC3E}">
        <p14:creationId xmlns:p14="http://schemas.microsoft.com/office/powerpoint/2010/main" val="317476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9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70C0"/>
                </a:solidFill>
                <a:latin typeface="Segoe Print" pitchFamily="2" charset="0"/>
              </a:rPr>
              <a:t>References</a:t>
            </a:r>
            <a:endParaRPr lang="en-US" sz="3600" b="1" dirty="0">
              <a:solidFill>
                <a:srgbClr val="0070C0"/>
              </a:solidFill>
              <a:latin typeface="Segoe Print" pitchFamily="2" charset="0"/>
            </a:endParaRPr>
          </a:p>
        </p:txBody>
      </p:sp>
      <p:sp>
        <p:nvSpPr>
          <p:cNvPr id="3" name="Content Placeholder 2"/>
          <p:cNvSpPr>
            <a:spLocks noGrp="1"/>
          </p:cNvSpPr>
          <p:nvPr>
            <p:ph idx="1"/>
          </p:nvPr>
        </p:nvSpPr>
        <p:spPr>
          <a:xfrm>
            <a:off x="457200" y="1143000"/>
            <a:ext cx="8229600" cy="4983163"/>
          </a:xfrm>
        </p:spPr>
        <p:txBody>
          <a:bodyPr>
            <a:noAutofit/>
          </a:bodyPr>
          <a:lstStyle/>
          <a:p>
            <a:r>
              <a:rPr lang="en-US" sz="1100" i="1" dirty="0"/>
              <a:t>Google, ET Realty.com, Indian rental housing searches grew 84.4% in Q2 2022: </a:t>
            </a:r>
            <a:r>
              <a:rPr lang="en-US" sz="1100" i="1" dirty="0" err="1"/>
              <a:t>Magicbricks</a:t>
            </a:r>
            <a:r>
              <a:rPr lang="en-US" sz="1100" i="1" dirty="0"/>
              <a:t>, Aug 04, 2022 </a:t>
            </a:r>
            <a:br>
              <a:rPr lang="en-US" sz="1100" i="1" dirty="0"/>
            </a:br>
            <a:r>
              <a:rPr lang="en-US" sz="1100" i="1" u="sng" dirty="0">
                <a:hlinkClick r:id="rId4"/>
              </a:rPr>
              <a:t>https://</a:t>
            </a:r>
            <a:r>
              <a:rPr lang="en-US" sz="1100" i="1" u="sng" dirty="0" smtClean="0">
                <a:hlinkClick r:id="rId4"/>
              </a:rPr>
              <a:t>realty.economictimes.indiatimes.com/news/residential/indian-rental-housing-searches-grew-84-4-in-q2-2022-magicbricks/93351280</a:t>
            </a:r>
            <a:endParaRPr lang="en-US" sz="1100" i="1" u="sng" dirty="0" smtClean="0"/>
          </a:p>
          <a:p>
            <a:endParaRPr lang="en-US" sz="1100" dirty="0"/>
          </a:p>
          <a:p>
            <a:r>
              <a:rPr lang="en-US" sz="1100" i="1" dirty="0"/>
              <a:t>Google, Smart Vision Europe, What is CRISP-DM Methodology, </a:t>
            </a:r>
            <a:r>
              <a:rPr lang="en-US" sz="1100" i="1" u="sng" dirty="0">
                <a:hlinkClick r:id="rId5"/>
              </a:rPr>
              <a:t>https://www.sv-europe.com/crisp-dm-methodology</a:t>
            </a:r>
            <a:r>
              <a:rPr lang="en-US" sz="1100" i="1" u="sng" dirty="0" smtClean="0">
                <a:hlinkClick r:id="rId5"/>
              </a:rPr>
              <a:t>/</a:t>
            </a:r>
            <a:endParaRPr lang="en-US" sz="1100" i="1" u="sng" dirty="0" smtClean="0"/>
          </a:p>
          <a:p>
            <a:endParaRPr lang="en-US" sz="1100" dirty="0"/>
          </a:p>
          <a:p>
            <a:r>
              <a:rPr lang="en-US" sz="1100" i="1" u="sng" dirty="0"/>
              <a:t>Google, inria.github.io, </a:t>
            </a:r>
            <a:r>
              <a:rPr lang="en-US" sz="1100" i="1" u="sng" dirty="0" err="1"/>
              <a:t>scikitlearn</a:t>
            </a:r>
            <a:r>
              <a:rPr lang="en-US" sz="1100" i="1" u="sng" dirty="0"/>
              <a:t>, feature selection</a:t>
            </a:r>
            <a:r>
              <a:rPr lang="en-US" sz="1100" i="1" u="sng" dirty="0">
                <a:hlinkClick r:id="rId6"/>
              </a:rPr>
              <a:t>https://</a:t>
            </a:r>
            <a:r>
              <a:rPr lang="en-US" sz="1100" i="1" u="sng" dirty="0" smtClean="0">
                <a:hlinkClick r:id="rId6"/>
              </a:rPr>
              <a:t>inria.github.io/scikit-learn-mooc/python_scripts/dev_features_importance.html</a:t>
            </a:r>
            <a:endParaRPr lang="en-US" sz="1100" i="1" u="sng" dirty="0" smtClean="0"/>
          </a:p>
          <a:p>
            <a:endParaRPr lang="en-US" sz="1100" dirty="0"/>
          </a:p>
          <a:p>
            <a:r>
              <a:rPr lang="en-US" sz="1100" i="1" u="sng" dirty="0"/>
              <a:t>Google, </a:t>
            </a:r>
            <a:r>
              <a:rPr lang="en-US" sz="1100" i="1" u="sng" dirty="0" err="1"/>
              <a:t>towardsdatascience</a:t>
            </a:r>
            <a:r>
              <a:rPr lang="en-US" sz="1100" i="1" u="sng" dirty="0"/>
              <a:t> , feature section in machine learning using lasso regression,</a:t>
            </a:r>
            <a:r>
              <a:rPr lang="en-US" sz="1100" dirty="0"/>
              <a:t> </a:t>
            </a:r>
            <a:r>
              <a:rPr lang="en-US" sz="1100" i="1" u="sng" dirty="0">
                <a:hlinkClick r:id="rId7"/>
              </a:rPr>
              <a:t>https://</a:t>
            </a:r>
            <a:r>
              <a:rPr lang="en-US" sz="1100" i="1" u="sng" dirty="0" smtClean="0">
                <a:hlinkClick r:id="rId7"/>
              </a:rPr>
              <a:t>towardsdatascience.com/feature-selection-in-machine-learning-using-lasso-regression-7809c7c2771a</a:t>
            </a:r>
            <a:endParaRPr lang="en-US" sz="1100" i="1" u="sng" dirty="0" smtClean="0"/>
          </a:p>
          <a:p>
            <a:pPr marL="0" indent="0">
              <a:buNone/>
            </a:pPr>
            <a:endParaRPr lang="en-US" sz="1100" dirty="0"/>
          </a:p>
          <a:p>
            <a:r>
              <a:rPr lang="en-US" sz="1100" i="1" u="sng" dirty="0"/>
              <a:t>Google, </a:t>
            </a:r>
            <a:r>
              <a:rPr lang="en-US" sz="1100" i="1" u="sng" dirty="0" err="1"/>
              <a:t>towardsdatascience</a:t>
            </a:r>
            <a:r>
              <a:rPr lang="en-US" sz="1100" i="1" u="sng" dirty="0"/>
              <a:t>,</a:t>
            </a:r>
            <a:r>
              <a:rPr lang="en-US" sz="1100" dirty="0"/>
              <a:t> </a:t>
            </a:r>
            <a:r>
              <a:rPr lang="en-US" sz="1100" dirty="0" err="1"/>
              <a:t>hyperparameter</a:t>
            </a:r>
            <a:r>
              <a:rPr lang="en-US" sz="1100" dirty="0"/>
              <a:t> tuning in linear regression, </a:t>
            </a:r>
            <a:r>
              <a:rPr lang="en-US" sz="1100" i="1" u="sng" dirty="0">
                <a:hlinkClick r:id="rId8"/>
              </a:rPr>
              <a:t>https://</a:t>
            </a:r>
            <a:r>
              <a:rPr lang="en-US" sz="1100" i="1" u="sng" dirty="0" smtClean="0">
                <a:hlinkClick r:id="rId8"/>
              </a:rPr>
              <a:t>medium.com/analytics-vidhya/hyperparameter-tuning-in-linear-regression-e0e0f1f968a1</a:t>
            </a:r>
            <a:endParaRPr lang="en-US" sz="1100" i="1" u="sng" dirty="0" smtClean="0"/>
          </a:p>
          <a:p>
            <a:endParaRPr lang="en-US" sz="1100" dirty="0"/>
          </a:p>
          <a:p>
            <a:r>
              <a:rPr lang="en-US" sz="1100" i="1" dirty="0"/>
              <a:t>Google, A Case Study of Evaluating Job Readiness with Data Mining Tools </a:t>
            </a:r>
            <a:r>
              <a:rPr lang="en-US" sz="1100" i="1" dirty="0" smtClean="0"/>
              <a:t>and</a:t>
            </a:r>
            <a:r>
              <a:rPr lang="en-US" sz="1100" dirty="0" smtClean="0"/>
              <a:t> </a:t>
            </a:r>
            <a:r>
              <a:rPr lang="en-US" sz="1100" i="1" dirty="0" smtClean="0"/>
              <a:t>CRISP-DM </a:t>
            </a:r>
            <a:r>
              <a:rPr lang="en-US" sz="1100" i="1" dirty="0"/>
              <a:t>Methodology, </a:t>
            </a:r>
            <a:r>
              <a:rPr lang="en-US" sz="1100" i="1" u="sng" dirty="0">
                <a:hlinkClick r:id="rId9"/>
              </a:rPr>
              <a:t>https://</a:t>
            </a:r>
            <a:r>
              <a:rPr lang="en-US" sz="1100" i="1" u="sng" dirty="0" smtClean="0">
                <a:hlinkClick r:id="rId9"/>
              </a:rPr>
              <a:t>infonomics-society.org/wp-content/uploads/iji/published-papers/volume-8-2015/A-Case-Study-of-Evaluating-Job-Readiness-with-Data-Mining-Tools-and-CRISP-DM-Methodology.pdf</a:t>
            </a:r>
            <a:endParaRPr lang="en-US" sz="1100" i="1" u="sng" dirty="0" smtClean="0"/>
          </a:p>
          <a:p>
            <a:endParaRPr lang="en-US" sz="1100" dirty="0"/>
          </a:p>
          <a:p>
            <a:r>
              <a:rPr lang="en-US" sz="1100" i="1" dirty="0"/>
              <a:t>Google, medium.com, PAIRPLOT VISUALIZATION, </a:t>
            </a:r>
            <a:r>
              <a:rPr lang="en-US" sz="1100" i="1" dirty="0" err="1"/>
              <a:t>Sarath</a:t>
            </a:r>
            <a:r>
              <a:rPr lang="en-US" sz="1100" i="1" dirty="0"/>
              <a:t> SL, Sep 29, 2019.</a:t>
            </a:r>
            <a:r>
              <a:rPr lang="en-US" sz="1100" i="1" u="sng" dirty="0">
                <a:hlinkClick r:id="rId10"/>
              </a:rPr>
              <a:t>https://medium.com/analytics-</a:t>
            </a:r>
            <a:r>
              <a:rPr lang="en-US" sz="1100" i="1" u="sng" dirty="0" err="1">
                <a:hlinkClick r:id="rId10"/>
              </a:rPr>
              <a:t>vidhya</a:t>
            </a:r>
            <a:r>
              <a:rPr lang="en-US" sz="1100" i="1" u="sng" dirty="0">
                <a:hlinkClick r:id="rId10"/>
              </a:rPr>
              <a:t>/pairplot-visualization-16325cd725e6#:~:text=Pair%20plot%20is%20used%20to,separation%20in%20our%20data%2Dset</a:t>
            </a:r>
            <a:r>
              <a:rPr lang="en-US" sz="1100" i="1" dirty="0" smtClean="0"/>
              <a:t>.</a:t>
            </a:r>
          </a:p>
          <a:p>
            <a:r>
              <a:rPr lang="en-US" sz="1100" i="1" dirty="0" smtClean="0"/>
              <a:t>Google, </a:t>
            </a:r>
            <a:r>
              <a:rPr lang="en-US" sz="1100" i="1" dirty="0"/>
              <a:t>businesswire.com, India Rental Housing Markets, Competition, Forecast &amp; Opportunities, FY2027 - ResearchAndMarkets.com </a:t>
            </a:r>
            <a:r>
              <a:rPr lang="en-US" sz="1100" dirty="0" smtClean="0">
                <a:hlinkClick r:id="rId11"/>
              </a:rPr>
              <a:t>https://www.businesswire.com/news/home/20211027005747/en/India-Rental-Housing-Markets-Competition-Forecast-Opportunities-FY2027---ResearchAndMarkets.com</a:t>
            </a:r>
            <a:endParaRPr lang="en-US" sz="1100" dirty="0" smtClean="0"/>
          </a:p>
          <a:p>
            <a:endParaRPr lang="en-US" sz="1100"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53400" y="5943600"/>
            <a:ext cx="609600" cy="609600"/>
          </a:xfrm>
          <a:prstGeom prst="rect">
            <a:avLst/>
          </a:prstGeom>
        </p:spPr>
      </p:pic>
    </p:spTree>
    <p:extLst>
      <p:ext uri="{BB962C8B-B14F-4D97-AF65-F5344CB8AC3E}">
        <p14:creationId xmlns:p14="http://schemas.microsoft.com/office/powerpoint/2010/main" val="134138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9800"/>
            <a:ext cx="8229600" cy="1447800"/>
          </a:xfrm>
        </p:spPr>
        <p:txBody>
          <a:bodyPr/>
          <a:lstStyle/>
          <a:p>
            <a:r>
              <a:rPr lang="en-US" b="1" dirty="0" smtClean="0">
                <a:solidFill>
                  <a:schemeClr val="accent1"/>
                </a:solidFill>
                <a:latin typeface="Segoe Print" pitchFamily="2" charset="0"/>
              </a:rPr>
              <a:t>Thank You</a:t>
            </a: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19800"/>
            <a:ext cx="609600" cy="609600"/>
          </a:xfrm>
          <a:prstGeom prst="rect">
            <a:avLst/>
          </a:prstGeom>
        </p:spPr>
      </p:pic>
    </p:spTree>
    <p:extLst>
      <p:ext uri="{BB962C8B-B14F-4D97-AF65-F5344CB8AC3E}">
        <p14:creationId xmlns:p14="http://schemas.microsoft.com/office/powerpoint/2010/main" val="31678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896112"/>
          </a:xfrm>
        </p:spPr>
        <p:txBody>
          <a:bodyPr>
            <a:normAutofit/>
          </a:bodyPr>
          <a:lstStyle/>
          <a:p>
            <a:r>
              <a:rPr lang="en-US" sz="3600" b="1" dirty="0" smtClean="0">
                <a:solidFill>
                  <a:srgbClr val="0070C0"/>
                </a:solidFill>
                <a:latin typeface="Segoe Print" pitchFamily="2" charset="0"/>
              </a:rPr>
              <a:t>Rental Market In India</a:t>
            </a:r>
            <a:endParaRPr lang="en-US" sz="3600" b="1" dirty="0">
              <a:solidFill>
                <a:srgbClr val="0070C0"/>
              </a:solidFill>
              <a:latin typeface="Segoe Print" pitchFamily="2" charset="0"/>
            </a:endParaRPr>
          </a:p>
        </p:txBody>
      </p:sp>
      <p:pic>
        <p:nvPicPr>
          <p:cNvPr id="2051" name="Picture 3"/>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990600" y="1295400"/>
            <a:ext cx="5943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half" idx="2"/>
          </p:nvPr>
        </p:nvSpPr>
        <p:spPr>
          <a:xfrm>
            <a:off x="6629400" y="2438400"/>
            <a:ext cx="2304288" cy="2133600"/>
          </a:xfrm>
        </p:spPr>
        <p:txBody>
          <a:bodyPr>
            <a:normAutofit fontScale="55000" lnSpcReduction="20000"/>
          </a:bodyPr>
          <a:lstStyle/>
          <a:p>
            <a:pPr>
              <a:buFont typeface="Wingdings" pitchFamily="2" charset="2"/>
              <a:buChar char="Ø"/>
            </a:pPr>
            <a:r>
              <a:rPr lang="en-US" sz="3600" b="1" dirty="0">
                <a:solidFill>
                  <a:srgbClr val="0070C0"/>
                </a:solidFill>
                <a:latin typeface="Segoe Print" pitchFamily="2" charset="0"/>
              </a:rPr>
              <a:t>Indian rental housing searches grew 84.4% in Q2 2022</a:t>
            </a:r>
            <a:r>
              <a:rPr lang="en-US" sz="2000" dirty="0"/>
              <a:t/>
            </a:r>
            <a:br>
              <a:rPr lang="en-US" sz="2000" dirty="0"/>
            </a:br>
            <a:r>
              <a:rPr lang="en-US" sz="2000" dirty="0"/>
              <a:t/>
            </a:r>
            <a:br>
              <a:rPr lang="en-US" sz="2000" dirty="0"/>
            </a:br>
            <a:endParaRPr lang="en-US" sz="2000" b="1" dirty="0">
              <a:solidFill>
                <a:srgbClr val="0070C0"/>
              </a:solidFill>
              <a:latin typeface="Segoe Print" pitchFamily="2" charset="0"/>
            </a:endParaRPr>
          </a:p>
        </p:txBody>
      </p:sp>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6400" y="1382190"/>
            <a:ext cx="1295400" cy="1250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05800" y="6096000"/>
            <a:ext cx="609600" cy="609600"/>
          </a:xfrm>
          <a:prstGeom prst="rect">
            <a:avLst/>
          </a:prstGeom>
        </p:spPr>
      </p:pic>
    </p:spTree>
    <p:extLst>
      <p:ext uri="{BB962C8B-B14F-4D97-AF65-F5344CB8AC3E}">
        <p14:creationId xmlns:p14="http://schemas.microsoft.com/office/powerpoint/2010/main" val="201997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1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620000" cy="762000"/>
          </a:xfrm>
          <a:ln>
            <a:noFill/>
          </a:ln>
        </p:spPr>
        <p:style>
          <a:lnRef idx="2">
            <a:schemeClr val="accent5"/>
          </a:lnRef>
          <a:fillRef idx="1">
            <a:schemeClr val="lt1"/>
          </a:fillRef>
          <a:effectRef idx="0">
            <a:schemeClr val="accent5"/>
          </a:effectRef>
          <a:fontRef idx="minor">
            <a:schemeClr val="dk1"/>
          </a:fontRef>
        </p:style>
        <p:txBody>
          <a:bodyPr>
            <a:noAutofit/>
          </a:bodyPr>
          <a:lstStyle/>
          <a:p>
            <a:r>
              <a:rPr lang="en-US" sz="3600" b="1" dirty="0" smtClean="0">
                <a:solidFill>
                  <a:srgbClr val="0070C0"/>
                </a:solidFill>
                <a:latin typeface="Segoe Print" pitchFamily="2" charset="0"/>
              </a:rPr>
              <a:t>Methodology: CRISP - DM</a:t>
            </a:r>
            <a:endParaRPr lang="en-US" sz="3600" b="1" dirty="0">
              <a:solidFill>
                <a:srgbClr val="0070C0"/>
              </a:solidFill>
              <a:latin typeface="Segoe Print" pitchFamily="2" charset="0"/>
            </a:endParaRPr>
          </a:p>
        </p:txBody>
      </p:sp>
      <p:pic>
        <p:nvPicPr>
          <p:cNvPr id="5" name="Picture 3"/>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tretch>
            <a:fillRect/>
          </a:stretch>
        </p:blipFill>
        <p:spPr bwMode="auto">
          <a:xfrm>
            <a:off x="457200" y="1447800"/>
            <a:ext cx="4419600" cy="4382036"/>
          </a:xfrm>
          <a:prstGeom prst="rect">
            <a:avLst/>
          </a:prstGeom>
          <a:ln>
            <a:noFill/>
          </a:ln>
        </p:spPr>
        <p:style>
          <a:lnRef idx="2">
            <a:schemeClr val="accent5"/>
          </a:lnRef>
          <a:fillRef idx="1">
            <a:schemeClr val="lt1"/>
          </a:fillRef>
          <a:effectRef idx="0">
            <a:schemeClr val="accent5"/>
          </a:effectRef>
          <a:fontRef idx="minor">
            <a:schemeClr val="dk1"/>
          </a:fontRef>
        </p:style>
      </p:pic>
      <p:sp>
        <p:nvSpPr>
          <p:cNvPr id="4" name="Content Placeholder 3"/>
          <p:cNvSpPr>
            <a:spLocks noGrp="1"/>
          </p:cNvSpPr>
          <p:nvPr>
            <p:ph sz="half" idx="2"/>
          </p:nvPr>
        </p:nvSpPr>
        <p:spPr>
          <a:xfrm>
            <a:off x="5181600" y="2133600"/>
            <a:ext cx="3752088" cy="2971800"/>
          </a:xfrm>
          <a:ln>
            <a:noFill/>
          </a:ln>
        </p:spPr>
        <p:style>
          <a:lnRef idx="2">
            <a:schemeClr val="accent5"/>
          </a:lnRef>
          <a:fillRef idx="1">
            <a:schemeClr val="lt1"/>
          </a:fillRef>
          <a:effectRef idx="0">
            <a:schemeClr val="accent5"/>
          </a:effectRef>
          <a:fontRef idx="minor">
            <a:schemeClr val="dk1"/>
          </a:fontRef>
        </p:style>
        <p:txBody>
          <a:bodyPr>
            <a:normAutofit/>
          </a:bodyPr>
          <a:lstStyle/>
          <a:p>
            <a:pPr>
              <a:buFont typeface="Wingdings" pitchFamily="2" charset="2"/>
              <a:buChar char="Ø"/>
            </a:pPr>
            <a:r>
              <a:rPr lang="en-US" sz="2000" b="1" dirty="0" smtClean="0">
                <a:solidFill>
                  <a:srgbClr val="0070C0"/>
                </a:solidFill>
                <a:latin typeface="Segoe Print" pitchFamily="2" charset="0"/>
              </a:rPr>
              <a:t>CRISP-DM stands for cross-industry process for data mining. The CRISP-DM methodology provides a structured approach to planning a data mining project. It is a robust and well-proven methodology.</a:t>
            </a:r>
            <a:endParaRPr lang="en-US" sz="2000" b="1" dirty="0">
              <a:solidFill>
                <a:srgbClr val="0070C0"/>
              </a:solidFill>
              <a:latin typeface="Segoe Print" pitchFamily="2"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05800" y="5943600"/>
            <a:ext cx="609600" cy="609600"/>
          </a:xfrm>
          <a:prstGeom prst="rect">
            <a:avLst/>
          </a:prstGeom>
        </p:spPr>
      </p:pic>
    </p:spTree>
    <p:extLst>
      <p:ext uri="{BB962C8B-B14F-4D97-AF65-F5344CB8AC3E}">
        <p14:creationId xmlns:p14="http://schemas.microsoft.com/office/powerpoint/2010/main" val="406541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ln>
            <a:noFill/>
          </a:ln>
        </p:spPr>
        <p:style>
          <a:lnRef idx="2">
            <a:schemeClr val="accent5"/>
          </a:lnRef>
          <a:fillRef idx="1">
            <a:schemeClr val="lt1"/>
          </a:fillRef>
          <a:effectRef idx="0">
            <a:schemeClr val="accent5"/>
          </a:effectRef>
          <a:fontRef idx="minor">
            <a:schemeClr val="dk1"/>
          </a:fontRef>
        </p:style>
        <p:txBody>
          <a:bodyPr>
            <a:normAutofit/>
          </a:bodyPr>
          <a:lstStyle/>
          <a:p>
            <a:r>
              <a:rPr lang="en-US" sz="3600" b="1" dirty="0" smtClean="0">
                <a:solidFill>
                  <a:srgbClr val="0070C0"/>
                </a:solidFill>
                <a:latin typeface="Segoe Print" pitchFamily="2" charset="0"/>
              </a:rPr>
              <a:t>Business Understanding</a:t>
            </a:r>
            <a:endParaRPr lang="en-US" sz="3600" b="1" dirty="0">
              <a:solidFill>
                <a:srgbClr val="0070C0"/>
              </a:solidFill>
              <a:latin typeface="Segoe Print" pitchFamily="2" charset="0"/>
            </a:endParaRPr>
          </a:p>
        </p:txBody>
      </p:sp>
      <p:sp>
        <p:nvSpPr>
          <p:cNvPr id="3" name="Content Placeholder 2"/>
          <p:cNvSpPr>
            <a:spLocks noGrp="1"/>
          </p:cNvSpPr>
          <p:nvPr>
            <p:ph idx="1"/>
          </p:nvPr>
        </p:nvSpPr>
        <p:spPr>
          <a:xfrm>
            <a:off x="457200" y="1219200"/>
            <a:ext cx="8229600" cy="4906963"/>
          </a:xfrm>
          <a:ln>
            <a:noFill/>
          </a:ln>
        </p:spPr>
        <p:style>
          <a:lnRef idx="2">
            <a:schemeClr val="accent5"/>
          </a:lnRef>
          <a:fillRef idx="1">
            <a:schemeClr val="lt1"/>
          </a:fillRef>
          <a:effectRef idx="0">
            <a:schemeClr val="accent5"/>
          </a:effectRef>
          <a:fontRef idx="minor">
            <a:schemeClr val="dk1"/>
          </a:fontRef>
        </p:style>
        <p:txBody>
          <a:bodyPr>
            <a:normAutofit lnSpcReduction="10000"/>
          </a:bodyPr>
          <a:lstStyle/>
          <a:p>
            <a:r>
              <a:rPr lang="en-US" sz="2400" b="1" dirty="0" smtClean="0">
                <a:solidFill>
                  <a:srgbClr val="0070C0"/>
                </a:solidFill>
                <a:latin typeface="Segoe Print" pitchFamily="2" charset="0"/>
              </a:rPr>
              <a:t>The </a:t>
            </a:r>
            <a:r>
              <a:rPr lang="en-US" sz="2400" b="1" dirty="0">
                <a:solidFill>
                  <a:srgbClr val="0070C0"/>
                </a:solidFill>
                <a:latin typeface="Segoe Print" pitchFamily="2" charset="0"/>
              </a:rPr>
              <a:t>project </a:t>
            </a:r>
            <a:r>
              <a:rPr lang="en-US" sz="2400" b="1" dirty="0" smtClean="0">
                <a:solidFill>
                  <a:srgbClr val="0070C0"/>
                </a:solidFill>
                <a:latin typeface="Segoe Print" pitchFamily="2" charset="0"/>
              </a:rPr>
              <a:t>main focus is on </a:t>
            </a:r>
            <a:r>
              <a:rPr lang="en-US" sz="2400" b="1" dirty="0">
                <a:solidFill>
                  <a:srgbClr val="0070C0"/>
                </a:solidFill>
                <a:latin typeface="Segoe Print" pitchFamily="2" charset="0"/>
              </a:rPr>
              <a:t>the factors that influence in prediction of rent around various locations of India. The </a:t>
            </a:r>
            <a:r>
              <a:rPr lang="en-US" sz="2400" b="1" dirty="0" smtClean="0">
                <a:solidFill>
                  <a:srgbClr val="0070C0"/>
                </a:solidFill>
                <a:latin typeface="Segoe Print" pitchFamily="2" charset="0"/>
              </a:rPr>
              <a:t>analysis is done to </a:t>
            </a:r>
            <a:r>
              <a:rPr lang="en-US" sz="2400" b="1" dirty="0" smtClean="0">
                <a:solidFill>
                  <a:srgbClr val="0070C0"/>
                </a:solidFill>
                <a:latin typeface="Segoe Print" pitchFamily="2" charset="0"/>
              </a:rPr>
              <a:t> </a:t>
            </a:r>
            <a:endParaRPr lang="en-US" sz="2400" b="1" dirty="0" smtClean="0">
              <a:solidFill>
                <a:srgbClr val="0070C0"/>
              </a:solidFill>
              <a:latin typeface="Segoe Print" pitchFamily="2" charset="0"/>
            </a:endParaRPr>
          </a:p>
          <a:p>
            <a:pPr marL="0" indent="0">
              <a:buNone/>
            </a:pPr>
            <a:endParaRPr lang="en-US" sz="2400" b="1" dirty="0">
              <a:solidFill>
                <a:srgbClr val="0070C0"/>
              </a:solidFill>
              <a:latin typeface="Segoe Print" pitchFamily="2" charset="0"/>
            </a:endParaRPr>
          </a:p>
          <a:p>
            <a:pPr marL="514350" lvl="0" indent="-514350">
              <a:buFont typeface="+mj-lt"/>
              <a:buAutoNum type="arabicPeriod"/>
            </a:pPr>
            <a:r>
              <a:rPr lang="en-US" sz="2400" b="1" dirty="0" smtClean="0">
                <a:solidFill>
                  <a:srgbClr val="0070C0"/>
                </a:solidFill>
                <a:latin typeface="Segoe Print" pitchFamily="2" charset="0"/>
              </a:rPr>
              <a:t>Identify the</a:t>
            </a:r>
            <a:r>
              <a:rPr lang="en-US" sz="2400" b="1" dirty="0" smtClean="0">
                <a:solidFill>
                  <a:srgbClr val="0070C0"/>
                </a:solidFill>
                <a:latin typeface="Segoe Print" pitchFamily="2" charset="0"/>
              </a:rPr>
              <a:t> </a:t>
            </a:r>
            <a:r>
              <a:rPr lang="en-US" sz="2400" b="1" dirty="0">
                <a:solidFill>
                  <a:srgbClr val="0070C0"/>
                </a:solidFill>
                <a:latin typeface="Segoe Print" pitchFamily="2" charset="0"/>
              </a:rPr>
              <a:t>locations </a:t>
            </a:r>
            <a:r>
              <a:rPr lang="en-US" sz="2400" b="1" dirty="0" smtClean="0">
                <a:solidFill>
                  <a:srgbClr val="0070C0"/>
                </a:solidFill>
                <a:latin typeface="Segoe Print" pitchFamily="2" charset="0"/>
              </a:rPr>
              <a:t>that are </a:t>
            </a:r>
            <a:r>
              <a:rPr lang="en-US" sz="2400" b="1" dirty="0">
                <a:solidFill>
                  <a:srgbClr val="0070C0"/>
                </a:solidFill>
                <a:latin typeface="Segoe Print" pitchFamily="2" charset="0"/>
              </a:rPr>
              <a:t>having more rental houses in </a:t>
            </a:r>
            <a:r>
              <a:rPr lang="en-US" sz="2400" b="1" dirty="0" smtClean="0">
                <a:solidFill>
                  <a:srgbClr val="0070C0"/>
                </a:solidFill>
                <a:latin typeface="Segoe Print" pitchFamily="2" charset="0"/>
              </a:rPr>
              <a:t>India. </a:t>
            </a:r>
            <a:endParaRPr lang="en-US" sz="2400" b="1" dirty="0" smtClean="0">
              <a:solidFill>
                <a:srgbClr val="0070C0"/>
              </a:solidFill>
              <a:latin typeface="Segoe Print" pitchFamily="2" charset="0"/>
            </a:endParaRPr>
          </a:p>
          <a:p>
            <a:pPr marL="514350" lvl="0" indent="-514350">
              <a:buFont typeface="+mj-lt"/>
              <a:buAutoNum type="arabicPeriod"/>
            </a:pPr>
            <a:endParaRPr lang="en-US" sz="2400" b="1" dirty="0">
              <a:solidFill>
                <a:srgbClr val="0070C0"/>
              </a:solidFill>
              <a:latin typeface="Segoe Print" pitchFamily="2" charset="0"/>
            </a:endParaRPr>
          </a:p>
          <a:p>
            <a:pPr marL="514350" lvl="0" indent="-514350">
              <a:buFont typeface="+mj-lt"/>
              <a:buAutoNum type="arabicPeriod"/>
            </a:pPr>
            <a:r>
              <a:rPr lang="en-US" sz="2400" b="1" dirty="0" smtClean="0">
                <a:solidFill>
                  <a:srgbClr val="0070C0"/>
                </a:solidFill>
                <a:latin typeface="Segoe Print" pitchFamily="2" charset="0"/>
              </a:rPr>
              <a:t>Identify the </a:t>
            </a:r>
            <a:r>
              <a:rPr lang="en-US" sz="2400" b="1" dirty="0" smtClean="0">
                <a:solidFill>
                  <a:srgbClr val="0070C0"/>
                </a:solidFill>
                <a:latin typeface="Segoe Print" pitchFamily="2" charset="0"/>
              </a:rPr>
              <a:t>dataset </a:t>
            </a:r>
            <a:r>
              <a:rPr lang="en-US" sz="2400" b="1" dirty="0">
                <a:solidFill>
                  <a:srgbClr val="0070C0"/>
                </a:solidFill>
                <a:latin typeface="Segoe Print" pitchFamily="2" charset="0"/>
              </a:rPr>
              <a:t>features </a:t>
            </a:r>
            <a:r>
              <a:rPr lang="en-US" sz="2400" b="1" dirty="0" smtClean="0">
                <a:solidFill>
                  <a:srgbClr val="0070C0"/>
                </a:solidFill>
                <a:latin typeface="Segoe Print" pitchFamily="2" charset="0"/>
              </a:rPr>
              <a:t>that are </a:t>
            </a:r>
            <a:r>
              <a:rPr lang="en-US" sz="2400" b="1" dirty="0">
                <a:solidFill>
                  <a:srgbClr val="0070C0"/>
                </a:solidFill>
                <a:latin typeface="Segoe Print" pitchFamily="2" charset="0"/>
              </a:rPr>
              <a:t>helpful in the prediction of house </a:t>
            </a:r>
            <a:r>
              <a:rPr lang="en-US" sz="2400" b="1" dirty="0" smtClean="0">
                <a:solidFill>
                  <a:srgbClr val="0070C0"/>
                </a:solidFill>
                <a:latin typeface="Segoe Print" pitchFamily="2" charset="0"/>
              </a:rPr>
              <a:t>rent</a:t>
            </a:r>
            <a:r>
              <a:rPr lang="en-US" sz="2400" b="1" dirty="0">
                <a:solidFill>
                  <a:srgbClr val="0070C0"/>
                </a:solidFill>
                <a:latin typeface="Segoe Print" pitchFamily="2" charset="0"/>
              </a:rPr>
              <a:t>.</a:t>
            </a:r>
            <a:endParaRPr lang="en-US" sz="2400" b="1" dirty="0" smtClean="0">
              <a:solidFill>
                <a:srgbClr val="0070C0"/>
              </a:solidFill>
              <a:latin typeface="Segoe Print" pitchFamily="2" charset="0"/>
            </a:endParaRPr>
          </a:p>
          <a:p>
            <a:pPr marL="0" lvl="0" indent="0">
              <a:buNone/>
            </a:pPr>
            <a:endParaRPr lang="en-US" sz="2400" b="1" dirty="0">
              <a:solidFill>
                <a:srgbClr val="0070C0"/>
              </a:solidFill>
              <a:latin typeface="Segoe Print" pitchFamily="2" charset="0"/>
            </a:endParaRPr>
          </a:p>
          <a:p>
            <a:pPr marL="0" lvl="0" indent="0">
              <a:buNone/>
            </a:pPr>
            <a:r>
              <a:rPr lang="en-US" sz="2400" b="1" dirty="0" smtClean="0">
                <a:solidFill>
                  <a:srgbClr val="0070C0"/>
                </a:solidFill>
                <a:latin typeface="Segoe Print" pitchFamily="2" charset="0"/>
              </a:rPr>
              <a:t>3. Identify the </a:t>
            </a:r>
            <a:r>
              <a:rPr lang="en-US" sz="2400" b="1" dirty="0" smtClean="0">
                <a:solidFill>
                  <a:srgbClr val="0070C0"/>
                </a:solidFill>
                <a:latin typeface="Segoe Print" pitchFamily="2" charset="0"/>
              </a:rPr>
              <a:t>types </a:t>
            </a:r>
            <a:r>
              <a:rPr lang="en-US" sz="2400" b="1" dirty="0">
                <a:solidFill>
                  <a:srgbClr val="0070C0"/>
                </a:solidFill>
                <a:latin typeface="Segoe Print" pitchFamily="2" charset="0"/>
              </a:rPr>
              <a:t>of houses </a:t>
            </a:r>
            <a:r>
              <a:rPr lang="en-US" sz="2400" b="1" dirty="0" smtClean="0">
                <a:solidFill>
                  <a:srgbClr val="0070C0"/>
                </a:solidFill>
                <a:latin typeface="Segoe Print" pitchFamily="2" charset="0"/>
              </a:rPr>
              <a:t>that are </a:t>
            </a:r>
            <a:r>
              <a:rPr lang="en-US" sz="2400" b="1" dirty="0">
                <a:solidFill>
                  <a:srgbClr val="0070C0"/>
                </a:solidFill>
                <a:latin typeface="Segoe Print" pitchFamily="2" charset="0"/>
              </a:rPr>
              <a:t>more preferred for renting in </a:t>
            </a:r>
            <a:r>
              <a:rPr lang="en-US" sz="2400" b="1" dirty="0" smtClean="0">
                <a:solidFill>
                  <a:srgbClr val="0070C0"/>
                </a:solidFill>
                <a:latin typeface="Segoe Print" pitchFamily="2" charset="0"/>
              </a:rPr>
              <a:t>India.</a:t>
            </a:r>
            <a:endParaRPr lang="en-US" sz="2400" b="1" dirty="0">
              <a:solidFill>
                <a:srgbClr val="0070C0"/>
              </a:solidFill>
              <a:latin typeface="Segoe Print" pitchFamily="2" charset="0"/>
            </a:endParaRPr>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9600" y="6019800"/>
            <a:ext cx="609600" cy="609600"/>
          </a:xfrm>
          <a:prstGeom prst="rect">
            <a:avLst/>
          </a:prstGeom>
        </p:spPr>
      </p:pic>
    </p:spTree>
    <p:extLst>
      <p:ext uri="{BB962C8B-B14F-4D97-AF65-F5344CB8AC3E}">
        <p14:creationId xmlns:p14="http://schemas.microsoft.com/office/powerpoint/2010/main" val="241808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sz="3600" b="1" dirty="0" smtClean="0">
                <a:solidFill>
                  <a:srgbClr val="0070C0"/>
                </a:solidFill>
                <a:latin typeface="Segoe Print" pitchFamily="2" charset="0"/>
              </a:rPr>
              <a:t>Data </a:t>
            </a:r>
            <a:r>
              <a:rPr lang="en-US" sz="3600" b="1" dirty="0" smtClean="0">
                <a:solidFill>
                  <a:srgbClr val="0070C0"/>
                </a:solidFill>
                <a:latin typeface="Segoe Print" pitchFamily="2" charset="0"/>
              </a:rPr>
              <a:t>Understanding</a:t>
            </a:r>
            <a:br>
              <a:rPr lang="en-US" sz="3600" b="1" dirty="0" smtClean="0">
                <a:solidFill>
                  <a:srgbClr val="0070C0"/>
                </a:solidFill>
                <a:latin typeface="Segoe Print" pitchFamily="2" charset="0"/>
              </a:rPr>
            </a:br>
            <a:r>
              <a:rPr lang="en-US" sz="3100" b="1" dirty="0" smtClean="0">
                <a:solidFill>
                  <a:srgbClr val="0070C0"/>
                </a:solidFill>
                <a:latin typeface="Segoe Print" pitchFamily="2" charset="0"/>
              </a:rPr>
              <a:t>1</a:t>
            </a:r>
            <a:r>
              <a:rPr lang="en-US" sz="3100" b="1" dirty="0" smtClean="0">
                <a:solidFill>
                  <a:srgbClr val="0070C0"/>
                </a:solidFill>
                <a:latin typeface="Segoe Print" pitchFamily="2" charset="0"/>
              </a:rPr>
              <a:t>. </a:t>
            </a:r>
            <a:r>
              <a:rPr lang="en-US" sz="3100" b="1" dirty="0" smtClean="0">
                <a:solidFill>
                  <a:srgbClr val="0070C0"/>
                </a:solidFill>
                <a:latin typeface="Segoe Print" pitchFamily="2" charset="0"/>
              </a:rPr>
              <a:t>Dataset Source</a:t>
            </a:r>
            <a:endParaRPr lang="en-US" sz="3100" b="1" dirty="0">
              <a:solidFill>
                <a:srgbClr val="0070C0"/>
              </a:solidFill>
              <a:latin typeface="Segoe Print" pitchFamily="2" charset="0"/>
            </a:endParaRPr>
          </a:p>
        </p:txBody>
      </p:sp>
      <p:sp>
        <p:nvSpPr>
          <p:cNvPr id="3" name="Content Placeholder 2"/>
          <p:cNvSpPr>
            <a:spLocks noGrp="1"/>
          </p:cNvSpPr>
          <p:nvPr>
            <p:ph sz="half" idx="1"/>
          </p:nvPr>
        </p:nvSpPr>
        <p:spPr>
          <a:xfrm>
            <a:off x="457200" y="1447800"/>
            <a:ext cx="3581400" cy="3962400"/>
          </a:xfrm>
          <a:ln/>
        </p:spPr>
        <p:style>
          <a:lnRef idx="2">
            <a:schemeClr val="accent5"/>
          </a:lnRef>
          <a:fillRef idx="1">
            <a:schemeClr val="lt1"/>
          </a:fillRef>
          <a:effectRef idx="0">
            <a:schemeClr val="accent5"/>
          </a:effectRef>
          <a:fontRef idx="minor">
            <a:schemeClr val="dk1"/>
          </a:fontRef>
        </p:style>
        <p:txBody>
          <a:bodyPr>
            <a:noAutofit/>
          </a:bodyPr>
          <a:lstStyle/>
          <a:p>
            <a:pPr marL="82296" indent="0">
              <a:buNone/>
            </a:pPr>
            <a:endParaRPr lang="en-US" sz="1800" b="1" dirty="0" smtClean="0">
              <a:solidFill>
                <a:srgbClr val="0070C0"/>
              </a:solidFill>
              <a:latin typeface="Segoe Print" pitchFamily="2" charset="0"/>
            </a:endParaRPr>
          </a:p>
          <a:p>
            <a:pPr marL="368046" indent="-285750">
              <a:buFont typeface="Wingdings" pitchFamily="2" charset="2"/>
              <a:buChar char="Ø"/>
            </a:pPr>
            <a:r>
              <a:rPr lang="en-US" sz="1800" b="1" dirty="0" smtClean="0">
                <a:solidFill>
                  <a:srgbClr val="0070C0"/>
                </a:solidFill>
                <a:latin typeface="Segoe Print" pitchFamily="2" charset="0"/>
              </a:rPr>
              <a:t>“House </a:t>
            </a:r>
            <a:r>
              <a:rPr lang="en-US" sz="1800" b="1" dirty="0">
                <a:solidFill>
                  <a:srgbClr val="0070C0"/>
                </a:solidFill>
                <a:latin typeface="Segoe Print" pitchFamily="2" charset="0"/>
              </a:rPr>
              <a:t>Rent </a:t>
            </a:r>
            <a:r>
              <a:rPr lang="en-US" sz="1800" b="1" dirty="0" smtClean="0">
                <a:solidFill>
                  <a:srgbClr val="0070C0"/>
                </a:solidFill>
                <a:latin typeface="Segoe Print" pitchFamily="2" charset="0"/>
              </a:rPr>
              <a:t>Prediction” </a:t>
            </a:r>
          </a:p>
          <a:p>
            <a:pPr marL="82296" indent="0">
              <a:buNone/>
            </a:pPr>
            <a:r>
              <a:rPr lang="en-US" sz="1800" b="1" dirty="0" smtClean="0">
                <a:solidFill>
                  <a:srgbClr val="0070C0"/>
                </a:solidFill>
                <a:latin typeface="Segoe Print" pitchFamily="2" charset="0"/>
              </a:rPr>
              <a:t>dataset </a:t>
            </a:r>
            <a:r>
              <a:rPr lang="en-US" sz="1800" b="1" dirty="0">
                <a:solidFill>
                  <a:srgbClr val="0070C0"/>
                </a:solidFill>
                <a:latin typeface="Segoe Print" pitchFamily="2" charset="0"/>
              </a:rPr>
              <a:t>from kaggle.com. </a:t>
            </a:r>
            <a:endParaRPr lang="en-US" sz="1800" b="1" dirty="0" smtClean="0">
              <a:solidFill>
                <a:srgbClr val="0070C0"/>
              </a:solidFill>
              <a:latin typeface="Segoe Print" pitchFamily="2" charset="0"/>
            </a:endParaRPr>
          </a:p>
          <a:p>
            <a:pPr marL="82296" indent="0">
              <a:buNone/>
            </a:pPr>
            <a:endParaRPr lang="en-US" sz="1800" b="1" dirty="0">
              <a:solidFill>
                <a:srgbClr val="0070C0"/>
              </a:solidFill>
              <a:latin typeface="Segoe Print" pitchFamily="2" charset="0"/>
            </a:endParaRPr>
          </a:p>
          <a:p>
            <a:pPr marL="368046" indent="-285750">
              <a:buFont typeface="Wingdings" pitchFamily="2" charset="2"/>
              <a:buChar char="Ø"/>
            </a:pPr>
            <a:r>
              <a:rPr lang="en-US" sz="1800" b="1" dirty="0" smtClean="0">
                <a:solidFill>
                  <a:srgbClr val="0070C0"/>
                </a:solidFill>
                <a:latin typeface="Segoe Print" pitchFamily="2" charset="0"/>
              </a:rPr>
              <a:t>Contains </a:t>
            </a:r>
            <a:r>
              <a:rPr lang="en-US" sz="1800" b="1" dirty="0">
                <a:solidFill>
                  <a:srgbClr val="0070C0"/>
                </a:solidFill>
                <a:latin typeface="Segoe Print" pitchFamily="2" charset="0"/>
              </a:rPr>
              <a:t>the data of the houses available for rent in India</a:t>
            </a:r>
            <a:r>
              <a:rPr lang="en-US" sz="1800" b="1" dirty="0" smtClean="0">
                <a:solidFill>
                  <a:srgbClr val="0070C0"/>
                </a:solidFill>
                <a:latin typeface="Segoe Print" pitchFamily="2" charset="0"/>
              </a:rPr>
              <a:t>.</a:t>
            </a:r>
          </a:p>
          <a:p>
            <a:pPr marL="82296" indent="0">
              <a:buNone/>
            </a:pPr>
            <a:endParaRPr lang="en-US" sz="1800" b="1" dirty="0" smtClean="0">
              <a:solidFill>
                <a:srgbClr val="0070C0"/>
              </a:solidFill>
              <a:latin typeface="Segoe Print" pitchFamily="2" charset="0"/>
            </a:endParaRPr>
          </a:p>
          <a:p>
            <a:pPr marL="368046" indent="-285750">
              <a:buFont typeface="Wingdings" pitchFamily="2" charset="2"/>
              <a:buChar char="Ø"/>
            </a:pPr>
            <a:r>
              <a:rPr lang="en-US" sz="1800" b="1" dirty="0" smtClean="0">
                <a:solidFill>
                  <a:srgbClr val="0070C0"/>
                </a:solidFill>
                <a:latin typeface="Segoe Print" pitchFamily="2" charset="0"/>
              </a:rPr>
              <a:t>We have information of almost 4700+ Houses/Apartments/Flats Available for Rent</a:t>
            </a:r>
            <a:endParaRPr lang="en-US" sz="1800" b="1" dirty="0">
              <a:solidFill>
                <a:srgbClr val="0070C0"/>
              </a:solidFill>
              <a:latin typeface="Segoe Print" pitchFamily="2" charset="0"/>
            </a:endParaRPr>
          </a:p>
        </p:txBody>
      </p:sp>
      <p:sp>
        <p:nvSpPr>
          <p:cNvPr id="6" name="Content Placeholder 5"/>
          <p:cNvSpPr>
            <a:spLocks noGrp="1"/>
          </p:cNvSpPr>
          <p:nvPr>
            <p:ph sz="half" idx="2"/>
          </p:nvPr>
        </p:nvSpPr>
        <p:spPr>
          <a:xfrm>
            <a:off x="4724400" y="1447801"/>
            <a:ext cx="3962400" cy="3962399"/>
          </a:xfrm>
        </p:spPr>
        <p:style>
          <a:lnRef idx="1">
            <a:schemeClr val="accent5"/>
          </a:lnRef>
          <a:fillRef idx="2">
            <a:schemeClr val="accent5"/>
          </a:fillRef>
          <a:effectRef idx="1">
            <a:schemeClr val="accent5"/>
          </a:effectRef>
          <a:fontRef idx="minor">
            <a:schemeClr val="dk1"/>
          </a:fontRef>
        </p:style>
        <p:txBody>
          <a:bodyPr>
            <a:normAutofit fontScale="62500" lnSpcReduction="20000"/>
          </a:bodyPr>
          <a:lstStyle/>
          <a:p>
            <a:pPr marL="0" indent="0">
              <a:buNone/>
            </a:pPr>
            <a:r>
              <a:rPr lang="en-US" dirty="0" smtClean="0"/>
              <a:t>   </a:t>
            </a:r>
          </a:p>
          <a:p>
            <a:pPr marL="0" indent="0">
              <a:buNone/>
            </a:pPr>
            <a:r>
              <a:rPr lang="en-US" sz="3400" b="1" dirty="0">
                <a:solidFill>
                  <a:srgbClr val="0070C0"/>
                </a:solidFill>
                <a:latin typeface="Segoe Print" pitchFamily="2" charset="0"/>
              </a:rPr>
              <a:t> </a:t>
            </a:r>
            <a:r>
              <a:rPr lang="en-US" sz="3400" b="1" dirty="0" smtClean="0">
                <a:solidFill>
                  <a:srgbClr val="0070C0"/>
                </a:solidFill>
                <a:latin typeface="Segoe Print" pitchFamily="2" charset="0"/>
              </a:rPr>
              <a:t>   Variables in the dataset</a:t>
            </a:r>
          </a:p>
          <a:p>
            <a:pPr marL="0" indent="0">
              <a:buNone/>
            </a:pPr>
            <a:endParaRPr lang="en-US" sz="3400" b="1" dirty="0" smtClean="0">
              <a:solidFill>
                <a:srgbClr val="0070C0"/>
              </a:solidFill>
              <a:latin typeface="Segoe Print" pitchFamily="2" charset="0"/>
            </a:endParaRPr>
          </a:p>
          <a:p>
            <a:pPr>
              <a:buFont typeface="Wingdings" pitchFamily="2" charset="2"/>
              <a:buChar char="§"/>
            </a:pPr>
            <a:r>
              <a:rPr lang="en-US" sz="2600" b="1" dirty="0" smtClean="0">
                <a:solidFill>
                  <a:srgbClr val="0070C0"/>
                </a:solidFill>
                <a:latin typeface="Segoe Print" pitchFamily="2" charset="0"/>
              </a:rPr>
              <a:t>Posted on</a:t>
            </a:r>
          </a:p>
          <a:p>
            <a:pPr>
              <a:buFont typeface="Wingdings" pitchFamily="2" charset="2"/>
              <a:buChar char="§"/>
            </a:pPr>
            <a:r>
              <a:rPr lang="en-US" sz="2600" b="1" dirty="0" smtClean="0">
                <a:solidFill>
                  <a:srgbClr val="0070C0"/>
                </a:solidFill>
                <a:latin typeface="Segoe Print" pitchFamily="2" charset="0"/>
              </a:rPr>
              <a:t>BHK</a:t>
            </a:r>
          </a:p>
          <a:p>
            <a:pPr>
              <a:buFont typeface="Wingdings" pitchFamily="2" charset="2"/>
              <a:buChar char="§"/>
            </a:pPr>
            <a:r>
              <a:rPr lang="en-US" sz="2600" b="1" dirty="0" smtClean="0">
                <a:solidFill>
                  <a:srgbClr val="0070C0"/>
                </a:solidFill>
                <a:latin typeface="Segoe Print" pitchFamily="2" charset="0"/>
              </a:rPr>
              <a:t>Rent</a:t>
            </a:r>
          </a:p>
          <a:p>
            <a:pPr>
              <a:buFont typeface="Wingdings" pitchFamily="2" charset="2"/>
              <a:buChar char="§"/>
            </a:pPr>
            <a:r>
              <a:rPr lang="en-US" sz="2600" b="1" dirty="0" smtClean="0">
                <a:solidFill>
                  <a:srgbClr val="0070C0"/>
                </a:solidFill>
                <a:latin typeface="Segoe Print" pitchFamily="2" charset="0"/>
              </a:rPr>
              <a:t>Size</a:t>
            </a:r>
          </a:p>
          <a:p>
            <a:pPr>
              <a:buFont typeface="Wingdings" pitchFamily="2" charset="2"/>
              <a:buChar char="§"/>
            </a:pPr>
            <a:r>
              <a:rPr lang="en-US" sz="2600" b="1" dirty="0" smtClean="0">
                <a:solidFill>
                  <a:srgbClr val="0070C0"/>
                </a:solidFill>
                <a:latin typeface="Segoe Print" pitchFamily="2" charset="0"/>
              </a:rPr>
              <a:t>No</a:t>
            </a:r>
            <a:r>
              <a:rPr lang="en-US" sz="2600" b="1" dirty="0">
                <a:solidFill>
                  <a:srgbClr val="0070C0"/>
                </a:solidFill>
                <a:latin typeface="Segoe Print" pitchFamily="2" charset="0"/>
              </a:rPr>
              <a:t>. of </a:t>
            </a:r>
            <a:r>
              <a:rPr lang="en-US" sz="2600" b="1" dirty="0" smtClean="0">
                <a:solidFill>
                  <a:srgbClr val="0070C0"/>
                </a:solidFill>
                <a:latin typeface="Segoe Print" pitchFamily="2" charset="0"/>
              </a:rPr>
              <a:t>Floors</a:t>
            </a:r>
          </a:p>
          <a:p>
            <a:pPr>
              <a:buFont typeface="Wingdings" pitchFamily="2" charset="2"/>
              <a:buChar char="§"/>
            </a:pPr>
            <a:r>
              <a:rPr lang="en-US" sz="2600" b="1" dirty="0" smtClean="0">
                <a:solidFill>
                  <a:srgbClr val="0070C0"/>
                </a:solidFill>
                <a:latin typeface="Segoe Print" pitchFamily="2" charset="0"/>
              </a:rPr>
              <a:t>Area Type</a:t>
            </a:r>
          </a:p>
          <a:p>
            <a:pPr>
              <a:buFont typeface="Wingdings" pitchFamily="2" charset="2"/>
              <a:buChar char="§"/>
            </a:pPr>
            <a:r>
              <a:rPr lang="en-US" sz="2600" b="1" dirty="0" smtClean="0">
                <a:solidFill>
                  <a:srgbClr val="0070C0"/>
                </a:solidFill>
                <a:latin typeface="Segoe Print" pitchFamily="2" charset="0"/>
              </a:rPr>
              <a:t>Area Locality</a:t>
            </a:r>
          </a:p>
          <a:p>
            <a:pPr>
              <a:buFont typeface="Wingdings" pitchFamily="2" charset="2"/>
              <a:buChar char="§"/>
            </a:pPr>
            <a:r>
              <a:rPr lang="en-US" sz="2600" b="1" dirty="0" smtClean="0">
                <a:solidFill>
                  <a:srgbClr val="0070C0"/>
                </a:solidFill>
                <a:latin typeface="Segoe Print" pitchFamily="2" charset="0"/>
              </a:rPr>
              <a:t>City</a:t>
            </a:r>
          </a:p>
          <a:p>
            <a:pPr>
              <a:buFont typeface="Wingdings" pitchFamily="2" charset="2"/>
              <a:buChar char="§"/>
            </a:pPr>
            <a:r>
              <a:rPr lang="en-US" sz="2600" b="1" dirty="0" smtClean="0">
                <a:solidFill>
                  <a:srgbClr val="0070C0"/>
                </a:solidFill>
                <a:latin typeface="Segoe Print" pitchFamily="2" charset="0"/>
              </a:rPr>
              <a:t>Furnishing Status </a:t>
            </a:r>
          </a:p>
          <a:p>
            <a:pPr>
              <a:buFont typeface="Wingdings" pitchFamily="2" charset="2"/>
              <a:buChar char="§"/>
            </a:pPr>
            <a:r>
              <a:rPr lang="en-US" sz="2600" b="1" dirty="0" smtClean="0">
                <a:solidFill>
                  <a:srgbClr val="0070C0"/>
                </a:solidFill>
                <a:latin typeface="Segoe Print" pitchFamily="2" charset="0"/>
              </a:rPr>
              <a:t>Type </a:t>
            </a:r>
            <a:r>
              <a:rPr lang="en-US" sz="2600" b="1" dirty="0">
                <a:solidFill>
                  <a:srgbClr val="0070C0"/>
                </a:solidFill>
                <a:latin typeface="Segoe Print" pitchFamily="2" charset="0"/>
              </a:rPr>
              <a:t>of Tenant </a:t>
            </a:r>
            <a:r>
              <a:rPr lang="en-US" sz="2600" b="1" dirty="0" smtClean="0">
                <a:solidFill>
                  <a:srgbClr val="0070C0"/>
                </a:solidFill>
                <a:latin typeface="Segoe Print" pitchFamily="2" charset="0"/>
              </a:rPr>
              <a:t>Preferred</a:t>
            </a:r>
          </a:p>
          <a:p>
            <a:pPr>
              <a:buFont typeface="Wingdings" pitchFamily="2" charset="2"/>
              <a:buChar char="§"/>
            </a:pPr>
            <a:r>
              <a:rPr lang="en-US" sz="2600" b="1" dirty="0" smtClean="0">
                <a:solidFill>
                  <a:srgbClr val="0070C0"/>
                </a:solidFill>
                <a:latin typeface="Segoe Print" pitchFamily="2" charset="0"/>
              </a:rPr>
              <a:t>No</a:t>
            </a:r>
            <a:r>
              <a:rPr lang="en-US" sz="2600" b="1" dirty="0">
                <a:solidFill>
                  <a:srgbClr val="0070C0"/>
                </a:solidFill>
                <a:latin typeface="Segoe Print" pitchFamily="2" charset="0"/>
              </a:rPr>
              <a:t>. of </a:t>
            </a:r>
            <a:r>
              <a:rPr lang="en-US" sz="2600" b="1" dirty="0" smtClean="0">
                <a:solidFill>
                  <a:srgbClr val="0070C0"/>
                </a:solidFill>
                <a:latin typeface="Segoe Print" pitchFamily="2" charset="0"/>
              </a:rPr>
              <a:t>Bathrooms</a:t>
            </a:r>
            <a:endParaRPr lang="en-US" sz="2600" b="1" dirty="0">
              <a:solidFill>
                <a:srgbClr val="0070C0"/>
              </a:solidFill>
              <a:latin typeface="Segoe Print" pitchFamily="2" charset="0"/>
            </a:endParaRPr>
          </a:p>
          <a:p>
            <a:pPr>
              <a:buFont typeface="Wingdings" pitchFamily="2" charset="2"/>
              <a:buChar char="§"/>
            </a:pPr>
            <a:r>
              <a:rPr lang="en-US" sz="2600" b="1" dirty="0" smtClean="0">
                <a:solidFill>
                  <a:srgbClr val="0070C0"/>
                </a:solidFill>
                <a:latin typeface="Segoe Print" pitchFamily="2" charset="0"/>
              </a:rPr>
              <a:t>Point </a:t>
            </a:r>
            <a:r>
              <a:rPr lang="en-US" sz="2600" b="1" dirty="0">
                <a:solidFill>
                  <a:srgbClr val="0070C0"/>
                </a:solidFill>
                <a:latin typeface="Segoe Print" pitchFamily="2" charset="0"/>
              </a:rPr>
              <a:t>of </a:t>
            </a:r>
            <a:r>
              <a:rPr lang="en-US" sz="2600" b="1" dirty="0" smtClean="0">
                <a:solidFill>
                  <a:srgbClr val="0070C0"/>
                </a:solidFill>
                <a:latin typeface="Segoe Print" pitchFamily="2" charset="0"/>
              </a:rPr>
              <a:t>Contact</a:t>
            </a:r>
            <a:endParaRPr lang="en-US" b="1" dirty="0">
              <a:solidFill>
                <a:srgbClr val="0070C0"/>
              </a:solidFill>
              <a:latin typeface="Segoe Print" pitchFamily="2" charset="0"/>
            </a:endParaRP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77200" y="6096000"/>
            <a:ext cx="609600" cy="609600"/>
          </a:xfrm>
          <a:prstGeom prst="rect">
            <a:avLst/>
          </a:prstGeom>
        </p:spPr>
      </p:pic>
    </p:spTree>
    <p:extLst>
      <p:ext uri="{BB962C8B-B14F-4D97-AF65-F5344CB8AC3E}">
        <p14:creationId xmlns:p14="http://schemas.microsoft.com/office/powerpoint/2010/main" val="222024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70C0"/>
                </a:solidFill>
                <a:latin typeface="Segoe Print" pitchFamily="2" charset="0"/>
              </a:rPr>
              <a:t>Data Understanding</a:t>
            </a:r>
            <a:br>
              <a:rPr lang="en-US" sz="3200" b="1" dirty="0" smtClean="0">
                <a:solidFill>
                  <a:srgbClr val="0070C0"/>
                </a:solidFill>
                <a:latin typeface="Segoe Print" pitchFamily="2" charset="0"/>
              </a:rPr>
            </a:br>
            <a:r>
              <a:rPr lang="en-US" sz="2800" b="1" dirty="0" smtClean="0">
                <a:solidFill>
                  <a:srgbClr val="0070C0"/>
                </a:solidFill>
                <a:latin typeface="Segoe Print" pitchFamily="2" charset="0"/>
              </a:rPr>
              <a:t>2. Overview of the dataset</a:t>
            </a:r>
            <a:endParaRPr lang="en-US" sz="2800" dirty="0"/>
          </a:p>
        </p:txBody>
      </p:sp>
      <p:sp>
        <p:nvSpPr>
          <p:cNvPr id="3" name="Content Placeholder 2"/>
          <p:cNvSpPr>
            <a:spLocks noGrp="1"/>
          </p:cNvSpPr>
          <p:nvPr>
            <p:ph idx="1"/>
          </p:nvPr>
        </p:nvSpPr>
        <p:spPr>
          <a:xfrm>
            <a:off x="457200" y="1295400"/>
            <a:ext cx="8229600" cy="5209953"/>
          </a:xfrm>
          <a:ln>
            <a:noFill/>
          </a:ln>
        </p:spPr>
        <p:style>
          <a:lnRef idx="2">
            <a:schemeClr val="accent5"/>
          </a:lnRef>
          <a:fillRef idx="1">
            <a:schemeClr val="lt1"/>
          </a:fillRef>
          <a:effectRef idx="0">
            <a:schemeClr val="accent5"/>
          </a:effectRef>
          <a:fontRef idx="minor">
            <a:schemeClr val="dk1"/>
          </a:fontRef>
        </p:style>
        <p:txBody>
          <a:bodyPr>
            <a:normAutofit fontScale="47500" lnSpcReduction="20000"/>
          </a:bodyPr>
          <a:lstStyle/>
          <a:p>
            <a:pPr>
              <a:buFont typeface="Wingdings" pitchFamily="2" charset="2"/>
              <a:buChar char="Ø"/>
            </a:pPr>
            <a:endParaRPr lang="en-US" sz="2600" b="1" dirty="0" smtClean="0">
              <a:solidFill>
                <a:srgbClr val="0070C0"/>
              </a:solidFill>
              <a:latin typeface="Segoe Print" pitchFamily="2" charset="0"/>
            </a:endParaRPr>
          </a:p>
          <a:p>
            <a:pPr>
              <a:buFont typeface="Wingdings" pitchFamily="2" charset="2"/>
              <a:buChar char="Ø"/>
            </a:pPr>
            <a:r>
              <a:rPr lang="en-US" sz="3600" b="1" dirty="0" smtClean="0">
                <a:solidFill>
                  <a:srgbClr val="0070C0"/>
                </a:solidFill>
                <a:latin typeface="Segoe Print" pitchFamily="2" charset="0"/>
              </a:rPr>
              <a:t>Sh</a:t>
            </a:r>
            <a:r>
              <a:rPr lang="en-US" sz="4200" b="1" dirty="0" smtClean="0">
                <a:solidFill>
                  <a:srgbClr val="0070C0"/>
                </a:solidFill>
                <a:latin typeface="Segoe Print" pitchFamily="2" charset="0"/>
              </a:rPr>
              <a:t>ape of dataset -&gt; </a:t>
            </a:r>
            <a:r>
              <a:rPr lang="en-US" sz="4200" b="1" dirty="0">
                <a:solidFill>
                  <a:srgbClr val="0070C0"/>
                </a:solidFill>
                <a:latin typeface="Segoe Print" pitchFamily="2" charset="0"/>
              </a:rPr>
              <a:t>4746 rows and 12 columns</a:t>
            </a:r>
            <a:r>
              <a:rPr lang="en-US" sz="4200" b="1" dirty="0" smtClean="0">
                <a:solidFill>
                  <a:srgbClr val="0070C0"/>
                </a:solidFill>
                <a:latin typeface="Segoe Print" pitchFamily="2" charset="0"/>
              </a:rPr>
              <a:t>.</a:t>
            </a:r>
          </a:p>
          <a:p>
            <a:pPr marL="0" indent="0">
              <a:buNone/>
            </a:pPr>
            <a:endParaRPr lang="en-US" sz="4200" b="1" dirty="0" smtClean="0">
              <a:solidFill>
                <a:srgbClr val="0070C0"/>
              </a:solidFill>
              <a:latin typeface="Segoe Print" pitchFamily="2" charset="0"/>
            </a:endParaRPr>
          </a:p>
          <a:p>
            <a:pPr>
              <a:buFont typeface="Wingdings" pitchFamily="2" charset="2"/>
              <a:buChar char="Ø"/>
            </a:pPr>
            <a:r>
              <a:rPr lang="en-US" sz="4200" b="1" dirty="0" smtClean="0">
                <a:solidFill>
                  <a:srgbClr val="0070C0"/>
                </a:solidFill>
                <a:latin typeface="Segoe Print" pitchFamily="2" charset="0"/>
              </a:rPr>
              <a:t>Dataset </a:t>
            </a:r>
            <a:r>
              <a:rPr lang="en-US" sz="4200" b="1" dirty="0">
                <a:solidFill>
                  <a:srgbClr val="0070C0"/>
                </a:solidFill>
                <a:latin typeface="Segoe Print" pitchFamily="2" charset="0"/>
              </a:rPr>
              <a:t>contains both numerical and categorical data</a:t>
            </a:r>
            <a:r>
              <a:rPr lang="en-US" sz="4200" b="1" dirty="0" smtClean="0">
                <a:solidFill>
                  <a:srgbClr val="0070C0"/>
                </a:solidFill>
                <a:latin typeface="Segoe Print" pitchFamily="2" charset="0"/>
              </a:rPr>
              <a:t>.</a:t>
            </a:r>
          </a:p>
          <a:p>
            <a:pPr marL="0" indent="0">
              <a:buNone/>
            </a:pPr>
            <a:endParaRPr lang="en-US" sz="4200" b="1" dirty="0" smtClean="0">
              <a:solidFill>
                <a:srgbClr val="0070C0"/>
              </a:solidFill>
              <a:latin typeface="Segoe Print" pitchFamily="2" charset="0"/>
            </a:endParaRPr>
          </a:p>
          <a:p>
            <a:pPr>
              <a:buFont typeface="Wingdings" pitchFamily="2" charset="2"/>
              <a:buChar char="Ø"/>
            </a:pPr>
            <a:r>
              <a:rPr lang="en-US" sz="4200" b="1" dirty="0" smtClean="0">
                <a:solidFill>
                  <a:srgbClr val="0070C0"/>
                </a:solidFill>
                <a:latin typeface="Segoe Print" pitchFamily="2" charset="0"/>
              </a:rPr>
              <a:t>The </a:t>
            </a:r>
            <a:r>
              <a:rPr lang="en-US" sz="4200" b="1" dirty="0">
                <a:solidFill>
                  <a:srgbClr val="0070C0"/>
                </a:solidFill>
                <a:latin typeface="Segoe Print" pitchFamily="2" charset="0"/>
              </a:rPr>
              <a:t>target variable is "Rent" </a:t>
            </a:r>
            <a:r>
              <a:rPr lang="en-US" sz="4200" b="1" dirty="0" smtClean="0">
                <a:solidFill>
                  <a:srgbClr val="0070C0"/>
                </a:solidFill>
                <a:latin typeface="Segoe Print" pitchFamily="2" charset="0"/>
              </a:rPr>
              <a:t>. </a:t>
            </a:r>
            <a:endParaRPr lang="en-US" sz="4200" b="1" dirty="0" smtClean="0">
              <a:solidFill>
                <a:srgbClr val="0070C0"/>
              </a:solidFill>
              <a:latin typeface="Segoe Print" pitchFamily="2" charset="0"/>
            </a:endParaRPr>
          </a:p>
          <a:p>
            <a:pPr marL="0" indent="0">
              <a:buNone/>
            </a:pPr>
            <a:endParaRPr lang="en-US" sz="4200" b="1" dirty="0" smtClean="0">
              <a:solidFill>
                <a:srgbClr val="0070C0"/>
              </a:solidFill>
              <a:latin typeface="Segoe Print" pitchFamily="2" charset="0"/>
            </a:endParaRPr>
          </a:p>
          <a:p>
            <a:pPr>
              <a:buFont typeface="Wingdings" pitchFamily="2" charset="2"/>
              <a:buChar char="Ø"/>
            </a:pPr>
            <a:r>
              <a:rPr lang="en-US" sz="4200" b="1" dirty="0">
                <a:solidFill>
                  <a:schemeClr val="accent1"/>
                </a:solidFill>
                <a:latin typeface="Segoe Print" pitchFamily="2" charset="0"/>
              </a:rPr>
              <a:t>There are no null values in the dataset. </a:t>
            </a:r>
            <a:endParaRPr lang="en-US" sz="4200" b="1" dirty="0" smtClean="0">
              <a:solidFill>
                <a:schemeClr val="accent1"/>
              </a:solidFill>
              <a:latin typeface="Segoe Print" pitchFamily="2" charset="0"/>
            </a:endParaRPr>
          </a:p>
          <a:p>
            <a:pPr marL="0" indent="0">
              <a:buNone/>
            </a:pPr>
            <a:endParaRPr lang="en-US" sz="4200" b="1" dirty="0" smtClean="0">
              <a:solidFill>
                <a:srgbClr val="0070C0"/>
              </a:solidFill>
              <a:latin typeface="Segoe Print" pitchFamily="2" charset="0"/>
            </a:endParaRPr>
          </a:p>
          <a:p>
            <a:pPr>
              <a:buFont typeface="Wingdings" pitchFamily="2" charset="2"/>
              <a:buChar char="Ø"/>
            </a:pPr>
            <a:r>
              <a:rPr lang="en-US" sz="4200" b="1" dirty="0">
                <a:solidFill>
                  <a:schemeClr val="accent1"/>
                </a:solidFill>
                <a:latin typeface="Segoe Print" pitchFamily="2" charset="0"/>
              </a:rPr>
              <a:t>The 'Floor' column is split into two columns i.e. '</a:t>
            </a:r>
            <a:r>
              <a:rPr lang="en-US" sz="4200" b="1" dirty="0" err="1">
                <a:solidFill>
                  <a:schemeClr val="accent1"/>
                </a:solidFill>
                <a:latin typeface="Segoe Print" pitchFamily="2" charset="0"/>
              </a:rPr>
              <a:t>Renting_Floor</a:t>
            </a:r>
            <a:r>
              <a:rPr lang="en-US" sz="4200" b="1" dirty="0">
                <a:solidFill>
                  <a:schemeClr val="accent1"/>
                </a:solidFill>
                <a:latin typeface="Segoe Print" pitchFamily="2" charset="0"/>
              </a:rPr>
              <a:t>' and '</a:t>
            </a:r>
            <a:r>
              <a:rPr lang="en-US" sz="4200" b="1" dirty="0" err="1">
                <a:solidFill>
                  <a:schemeClr val="accent1"/>
                </a:solidFill>
                <a:latin typeface="Segoe Print" pitchFamily="2" charset="0"/>
              </a:rPr>
              <a:t>No_of_Floors</a:t>
            </a:r>
            <a:r>
              <a:rPr lang="en-US" sz="4200" b="1" dirty="0">
                <a:solidFill>
                  <a:schemeClr val="accent1"/>
                </a:solidFill>
                <a:latin typeface="Segoe Print" pitchFamily="2" charset="0"/>
              </a:rPr>
              <a:t>' for clear understanding and Ground, Upper Basement and Lower Basement values that are in string are replaced with numerical values, like Ground = 0, Upper Basement = -1 and Lower Basement = -2 for easy analysis.</a:t>
            </a:r>
          </a:p>
          <a:p>
            <a:pPr>
              <a:buFont typeface="Wingdings" pitchFamily="2" charset="2"/>
              <a:buChar char="Ø"/>
            </a:pPr>
            <a:endParaRPr lang="en-US" sz="2600" b="1" dirty="0" smtClean="0">
              <a:solidFill>
                <a:srgbClr val="0070C0"/>
              </a:solidFill>
              <a:latin typeface="Segoe Print" pitchFamily="2" charset="0"/>
            </a:endParaRPr>
          </a:p>
          <a:p>
            <a:pPr marL="0" indent="0">
              <a:buNone/>
            </a:pPr>
            <a:endParaRPr lang="en-US" sz="2600" b="1" dirty="0" smtClean="0">
              <a:solidFill>
                <a:srgbClr val="0070C0"/>
              </a:solidFill>
              <a:latin typeface="Segoe Print" pitchFamily="2" charset="0"/>
            </a:endParaRPr>
          </a:p>
          <a:p>
            <a:pPr marL="0" indent="0">
              <a:buNone/>
            </a:pPr>
            <a:endParaRPr lang="en-US" sz="2600" b="1" dirty="0" smtClean="0">
              <a:solidFill>
                <a:srgbClr val="0070C0"/>
              </a:solidFill>
              <a:latin typeface="Segoe Print" pitchFamily="2" charset="0"/>
            </a:endParaRPr>
          </a:p>
          <a:p>
            <a:pPr marL="0" indent="0">
              <a:buNone/>
            </a:pPr>
            <a:r>
              <a:rPr lang="en-US" sz="2600" b="1" dirty="0">
                <a:solidFill>
                  <a:srgbClr val="0070C0"/>
                </a:solidFill>
                <a:latin typeface="Segoe Print" pitchFamily="2" charset="0"/>
              </a:rPr>
              <a:t>	</a:t>
            </a:r>
            <a:r>
              <a:rPr lang="en-US" sz="2600" b="1" dirty="0" smtClean="0">
                <a:solidFill>
                  <a:srgbClr val="0070C0"/>
                </a:solidFill>
                <a:latin typeface="Segoe Print" pitchFamily="2" charset="0"/>
              </a:rPr>
              <a:t>						</a:t>
            </a:r>
            <a:r>
              <a:rPr lang="en-US" sz="2600" b="1" dirty="0" smtClean="0">
                <a:solidFill>
                  <a:srgbClr val="0070C0"/>
                </a:solidFill>
                <a:latin typeface="Segoe Print" pitchFamily="2" charset="0"/>
              </a:rPr>
              <a:t>cont.…</a:t>
            </a:r>
            <a:endParaRPr lang="en-US"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9600" y="6096000"/>
            <a:ext cx="609600" cy="609600"/>
          </a:xfrm>
          <a:prstGeom prst="rect">
            <a:avLst/>
          </a:prstGeom>
        </p:spPr>
      </p:pic>
    </p:spTree>
    <p:extLst>
      <p:ext uri="{BB962C8B-B14F-4D97-AF65-F5344CB8AC3E}">
        <p14:creationId xmlns:p14="http://schemas.microsoft.com/office/powerpoint/2010/main" val="153827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solidFill>
                  <a:srgbClr val="0070C0"/>
                </a:solidFill>
                <a:latin typeface="Segoe Print" pitchFamily="2" charset="0"/>
              </a:rPr>
              <a:t>Data Understanding</a:t>
            </a:r>
            <a:br>
              <a:rPr lang="en-US" sz="3600" b="1" dirty="0">
                <a:solidFill>
                  <a:srgbClr val="0070C0"/>
                </a:solidFill>
                <a:latin typeface="Segoe Print" pitchFamily="2" charset="0"/>
              </a:rPr>
            </a:br>
            <a:r>
              <a:rPr lang="en-US" sz="3600" b="1" dirty="0">
                <a:solidFill>
                  <a:srgbClr val="0070C0"/>
                </a:solidFill>
                <a:latin typeface="Segoe Print" pitchFamily="2" charset="0"/>
              </a:rPr>
              <a:t>3.Data Exploration</a:t>
            </a:r>
            <a:endParaRPr lang="en-US" sz="3600" dirty="0"/>
          </a:p>
        </p:txBody>
      </p:sp>
      <p:sp>
        <p:nvSpPr>
          <p:cNvPr id="3" name="Content Placeholder 2"/>
          <p:cNvSpPr>
            <a:spLocks noGrp="1"/>
          </p:cNvSpPr>
          <p:nvPr>
            <p:ph idx="1"/>
          </p:nvPr>
        </p:nvSpPr>
        <p:spPr/>
        <p:txBody>
          <a:bodyPr/>
          <a:lstStyle/>
          <a:p>
            <a:pPr marL="0" indent="0">
              <a:buNone/>
            </a:pPr>
            <a:r>
              <a:rPr lang="en-US" sz="2400" b="1" dirty="0">
                <a:solidFill>
                  <a:schemeClr val="accent1"/>
                </a:solidFill>
                <a:latin typeface="Segoe Print" pitchFamily="2" charset="0"/>
              </a:rPr>
              <a:t>For the exploratory data </a:t>
            </a:r>
            <a:r>
              <a:rPr lang="en-US" sz="2400" b="1" dirty="0" smtClean="0">
                <a:solidFill>
                  <a:schemeClr val="accent1"/>
                </a:solidFill>
                <a:latin typeface="Segoe Print" pitchFamily="2" charset="0"/>
              </a:rPr>
              <a:t>analysis the following visualizations are used.</a:t>
            </a:r>
          </a:p>
          <a:p>
            <a:pPr marL="0" indent="0">
              <a:buNone/>
            </a:pPr>
            <a:endParaRPr lang="en-US" sz="2400" b="1" dirty="0" smtClean="0">
              <a:solidFill>
                <a:schemeClr val="accent1"/>
              </a:solidFill>
              <a:latin typeface="Segoe Print" pitchFamily="2" charset="0"/>
            </a:endParaRPr>
          </a:p>
          <a:p>
            <a:pPr>
              <a:buFont typeface="Wingdings" pitchFamily="2" charset="2"/>
              <a:buChar char="Ø"/>
            </a:pPr>
            <a:r>
              <a:rPr lang="en-US" sz="2400" b="1" dirty="0" smtClean="0">
                <a:solidFill>
                  <a:schemeClr val="accent1"/>
                </a:solidFill>
                <a:latin typeface="Segoe Print" pitchFamily="2" charset="0"/>
              </a:rPr>
              <a:t>Bar plots</a:t>
            </a:r>
          </a:p>
          <a:p>
            <a:pPr>
              <a:buFont typeface="Wingdings" pitchFamily="2" charset="2"/>
              <a:buChar char="Ø"/>
            </a:pPr>
            <a:r>
              <a:rPr lang="en-US" sz="2400" b="1" dirty="0" smtClean="0">
                <a:solidFill>
                  <a:schemeClr val="accent1"/>
                </a:solidFill>
                <a:latin typeface="Segoe Print" pitchFamily="2" charset="0"/>
              </a:rPr>
              <a:t>Histograms</a:t>
            </a:r>
          </a:p>
          <a:p>
            <a:pPr>
              <a:buFont typeface="Wingdings" pitchFamily="2" charset="2"/>
              <a:buChar char="Ø"/>
            </a:pPr>
            <a:r>
              <a:rPr lang="en-US" sz="2400" b="1" dirty="0" smtClean="0">
                <a:solidFill>
                  <a:schemeClr val="accent1"/>
                </a:solidFill>
                <a:latin typeface="Segoe Print" pitchFamily="2" charset="0"/>
              </a:rPr>
              <a:t>Boxplot </a:t>
            </a:r>
            <a:endParaRPr lang="en-US" sz="2400" b="1" dirty="0">
              <a:solidFill>
                <a:schemeClr val="accent1"/>
              </a:solidFill>
              <a:latin typeface="Segoe Print" pitchFamily="2" charset="0"/>
            </a:endParaRPr>
          </a:p>
          <a:p>
            <a:pPr>
              <a:buFont typeface="Wingdings" pitchFamily="2" charset="2"/>
              <a:buChar char="Ø"/>
            </a:pPr>
            <a:r>
              <a:rPr lang="en-US" sz="2400" b="1" dirty="0" smtClean="0">
                <a:solidFill>
                  <a:schemeClr val="accent1"/>
                </a:solidFill>
                <a:latin typeface="Segoe Print" pitchFamily="2" charset="0"/>
              </a:rPr>
              <a:t>Pair </a:t>
            </a:r>
            <a:r>
              <a:rPr lang="en-US" sz="2400" b="1" dirty="0">
                <a:solidFill>
                  <a:schemeClr val="accent1"/>
                </a:solidFill>
                <a:latin typeface="Segoe Print" pitchFamily="2" charset="0"/>
              </a:rPr>
              <a:t>plot </a:t>
            </a:r>
            <a:endParaRPr lang="en-US" sz="2400" b="1" dirty="0">
              <a:solidFill>
                <a:schemeClr val="accent1"/>
              </a:solidFill>
              <a:latin typeface="Segoe Print" pitchFamily="2" charset="0"/>
            </a:endParaRPr>
          </a:p>
          <a:p>
            <a:pPr>
              <a:buFont typeface="Wingdings" pitchFamily="2" charset="2"/>
              <a:buChar char="Ø"/>
            </a:pPr>
            <a:r>
              <a:rPr lang="en-US" sz="2400" b="1" dirty="0" smtClean="0">
                <a:solidFill>
                  <a:schemeClr val="accent1"/>
                </a:solidFill>
                <a:latin typeface="Segoe Print" pitchFamily="2" charset="0"/>
              </a:rPr>
              <a:t>Heat map</a:t>
            </a:r>
            <a:endParaRPr lang="en-US" sz="2400" b="1" dirty="0">
              <a:solidFill>
                <a:schemeClr val="accent1"/>
              </a:solidFill>
              <a:latin typeface="Segoe Print" pitchFamily="2" charset="0"/>
            </a:endParaRPr>
          </a:p>
          <a:p>
            <a:endParaRPr lang="en-US"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05800" y="6096000"/>
            <a:ext cx="609600" cy="609600"/>
          </a:xfrm>
          <a:prstGeom prst="rect">
            <a:avLst/>
          </a:prstGeom>
        </p:spPr>
      </p:pic>
    </p:spTree>
    <p:extLst>
      <p:ext uri="{BB962C8B-B14F-4D97-AF65-F5344CB8AC3E}">
        <p14:creationId xmlns:p14="http://schemas.microsoft.com/office/powerpoint/2010/main" val="313346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229600" cy="1066800"/>
          </a:xfrm>
        </p:spPr>
        <p:txBody>
          <a:bodyPr>
            <a:normAutofit/>
          </a:bodyPr>
          <a:lstStyle/>
          <a:p>
            <a:r>
              <a:rPr lang="en-US" sz="3200" b="1" dirty="0" smtClean="0">
                <a:solidFill>
                  <a:srgbClr val="0070C0"/>
                </a:solidFill>
                <a:latin typeface="Segoe Print" pitchFamily="2" charset="0"/>
              </a:rPr>
              <a:t>Data Understanding</a:t>
            </a:r>
            <a:br>
              <a:rPr lang="en-US" sz="3200" b="1" dirty="0" smtClean="0">
                <a:solidFill>
                  <a:srgbClr val="0070C0"/>
                </a:solidFill>
                <a:latin typeface="Segoe Print" pitchFamily="2" charset="0"/>
              </a:rPr>
            </a:br>
            <a:r>
              <a:rPr lang="en-US" sz="3200" b="1" dirty="0" smtClean="0">
                <a:solidFill>
                  <a:srgbClr val="0070C0"/>
                </a:solidFill>
                <a:latin typeface="Segoe Print" pitchFamily="2" charset="0"/>
              </a:rPr>
              <a:t>3.Data Exploration</a:t>
            </a:r>
            <a:endParaRPr lang="en-US" sz="3200" b="1" dirty="0">
              <a:solidFill>
                <a:srgbClr val="0070C0"/>
              </a:solidFill>
              <a:latin typeface="Segoe Print" pitchFamily="2" charset="0"/>
            </a:endParaRPr>
          </a:p>
        </p:txBody>
      </p:sp>
      <p:sp>
        <p:nvSpPr>
          <p:cNvPr id="5" name="Content Placeholder 4"/>
          <p:cNvSpPr>
            <a:spLocks noGrp="1"/>
          </p:cNvSpPr>
          <p:nvPr>
            <p:ph sz="half" idx="1"/>
          </p:nvPr>
        </p:nvSpPr>
        <p:spPr>
          <a:xfrm>
            <a:off x="457200" y="2819400"/>
            <a:ext cx="2514600" cy="1524000"/>
          </a:xfrm>
        </p:spPr>
        <p:txBody>
          <a:bodyPr>
            <a:normAutofit/>
          </a:bodyPr>
          <a:lstStyle/>
          <a:p>
            <a:r>
              <a:rPr lang="en-US" sz="2000" b="1" dirty="0" smtClean="0">
                <a:solidFill>
                  <a:srgbClr val="0070C0"/>
                </a:solidFill>
                <a:latin typeface="Segoe Print" pitchFamily="2" charset="0"/>
              </a:rPr>
              <a:t>Histogram for the numerical </a:t>
            </a:r>
            <a:r>
              <a:rPr lang="en-US" sz="2000" b="1" dirty="0" smtClean="0">
                <a:solidFill>
                  <a:srgbClr val="0070C0"/>
                </a:solidFill>
                <a:latin typeface="Segoe Print" pitchFamily="2" charset="0"/>
              </a:rPr>
              <a:t>variables </a:t>
            </a:r>
            <a:r>
              <a:rPr lang="en-US" sz="2000" b="1" dirty="0" smtClean="0">
                <a:solidFill>
                  <a:srgbClr val="0070C0"/>
                </a:solidFill>
                <a:latin typeface="Segoe Print" pitchFamily="2" charset="0"/>
              </a:rPr>
              <a:t>in the dataset.</a:t>
            </a:r>
            <a:endParaRPr lang="en-US" sz="2000" b="1" dirty="0">
              <a:solidFill>
                <a:srgbClr val="0070C0"/>
              </a:solidFill>
              <a:latin typeface="Segoe Print" pitchFamily="2" charset="0"/>
            </a:endParaRPr>
          </a:p>
        </p:txBody>
      </p:sp>
      <p:pic>
        <p:nvPicPr>
          <p:cNvPr id="4099" name="Picture 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3200400" y="1524000"/>
            <a:ext cx="521495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29600" y="6096000"/>
            <a:ext cx="609600" cy="609600"/>
          </a:xfrm>
          <a:prstGeom prst="rect">
            <a:avLst/>
          </a:prstGeom>
        </p:spPr>
      </p:pic>
    </p:spTree>
    <p:extLst>
      <p:ext uri="{BB962C8B-B14F-4D97-AF65-F5344CB8AC3E}">
        <p14:creationId xmlns:p14="http://schemas.microsoft.com/office/powerpoint/2010/main" val="255378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4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7873</TotalTime>
  <Words>1191</Words>
  <Application>Microsoft Office PowerPoint</Application>
  <PresentationFormat>On-screen Show (4:3)</PresentationFormat>
  <Paragraphs>210</Paragraphs>
  <Slides>29</Slides>
  <Notes>25</Notes>
  <HiddenSlides>0</HiddenSlides>
  <MMClips>29</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HOUSE RENT PREDICTION ANALYSIS </vt:lpstr>
      <vt:lpstr>Introduction</vt:lpstr>
      <vt:lpstr>Rental Market In India</vt:lpstr>
      <vt:lpstr>Methodology: CRISP - DM</vt:lpstr>
      <vt:lpstr>Business Understanding</vt:lpstr>
      <vt:lpstr>Data Understanding 1. Dataset Source</vt:lpstr>
      <vt:lpstr>Data Understanding 2. Overview of the dataset</vt:lpstr>
      <vt:lpstr>Data Understanding 3.Data Exploration</vt:lpstr>
      <vt:lpstr>Data Understanding 3.Data Exploration</vt:lpstr>
      <vt:lpstr>Data Understanding</vt:lpstr>
      <vt:lpstr>Data Understanding</vt:lpstr>
      <vt:lpstr>Data Understanding</vt:lpstr>
      <vt:lpstr>Data Preparation</vt:lpstr>
      <vt:lpstr>Data Preparation</vt:lpstr>
      <vt:lpstr>Data Preparation</vt:lpstr>
      <vt:lpstr>Data Preparation</vt:lpstr>
      <vt:lpstr>Modeling</vt:lpstr>
      <vt:lpstr>Evaluation</vt:lpstr>
      <vt:lpstr>Linear regression Model</vt:lpstr>
      <vt:lpstr>Decision Tree Model</vt:lpstr>
      <vt:lpstr>Random Forest Regression Model</vt:lpstr>
      <vt:lpstr>Feature importance in Random Forest Regression Model</vt:lpstr>
      <vt:lpstr>Least Absolute Shrinkage and Selection Operator (Lasso) Regression Model</vt:lpstr>
      <vt:lpstr>Feature importance in the LASSO Regression Model</vt:lpstr>
      <vt:lpstr>Deployment</vt:lpstr>
      <vt:lpstr>Recommendations</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TRAVEL  A SAFE TRAVEL</dc:title>
  <dc:creator>Venkata Kanaparthi</dc:creator>
  <cp:lastModifiedBy>Venkata Kanaparthi</cp:lastModifiedBy>
  <cp:revision>100</cp:revision>
  <dcterms:created xsi:type="dcterms:W3CDTF">2022-11-11T18:11:21Z</dcterms:created>
  <dcterms:modified xsi:type="dcterms:W3CDTF">2022-11-19T08:30:34Z</dcterms:modified>
</cp:coreProperties>
</file>